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57" r:id="rId2"/>
    <p:sldId id="349" r:id="rId3"/>
    <p:sldId id="346" r:id="rId4"/>
    <p:sldId id="341" r:id="rId5"/>
    <p:sldId id="273" r:id="rId6"/>
    <p:sldId id="282" r:id="rId7"/>
    <p:sldId id="283" r:id="rId8"/>
    <p:sldId id="344" r:id="rId9"/>
    <p:sldId id="284" r:id="rId10"/>
    <p:sldId id="353" r:id="rId11"/>
    <p:sldId id="355" r:id="rId12"/>
    <p:sldId id="286"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60" r:id="rId41"/>
    <p:sldId id="343" r:id="rId42"/>
    <p:sldId id="318" r:id="rId43"/>
    <p:sldId id="319" r:id="rId44"/>
    <p:sldId id="339" r:id="rId45"/>
    <p:sldId id="320" r:id="rId46"/>
    <p:sldId id="321" r:id="rId47"/>
    <p:sldId id="322" r:id="rId48"/>
    <p:sldId id="323" r:id="rId49"/>
    <p:sldId id="324" r:id="rId50"/>
    <p:sldId id="340" r:id="rId51"/>
    <p:sldId id="357" r:id="rId52"/>
    <p:sldId id="326" r:id="rId53"/>
    <p:sldId id="327" r:id="rId54"/>
    <p:sldId id="328" r:id="rId55"/>
    <p:sldId id="329" r:id="rId56"/>
    <p:sldId id="361" r:id="rId57"/>
    <p:sldId id="330" r:id="rId58"/>
    <p:sldId id="275" r:id="rId59"/>
    <p:sldId id="331" r:id="rId60"/>
    <p:sldId id="332" r:id="rId61"/>
    <p:sldId id="333" r:id="rId62"/>
    <p:sldId id="362" r:id="rId63"/>
    <p:sldId id="334" r:id="rId64"/>
    <p:sldId id="335" r:id="rId65"/>
    <p:sldId id="281" r:id="rId66"/>
    <p:sldId id="347" r:id="rId67"/>
    <p:sldId id="356" r:id="rId68"/>
    <p:sldId id="272" r:id="rId69"/>
  </p:sldIdLst>
  <p:sldSz cx="14630400" cy="8229600"/>
  <p:notesSz cx="6858000" cy="91440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AMY L" initials="HAL" lastIdx="10" clrIdx="0">
    <p:extLst/>
  </p:cmAuthor>
  <p:cmAuthor id="2" name="Gipson, Robert" initials="GR"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38" autoAdjust="0"/>
    <p:restoredTop sz="92503" autoAdjust="0"/>
  </p:normalViewPr>
  <p:slideViewPr>
    <p:cSldViewPr snapToGrid="0" snapToObjects="1" showGuides="1">
      <p:cViewPr>
        <p:scale>
          <a:sx n="93" d="100"/>
          <a:sy n="93" d="100"/>
        </p:scale>
        <p:origin x="-120" y="-30"/>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10/25/2018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a:t>
            </a:fld>
            <a:endParaRPr lang="en-US"/>
          </a:p>
        </p:txBody>
      </p:sp>
    </p:spTree>
    <p:extLst>
      <p:ext uri="{BB962C8B-B14F-4D97-AF65-F5344CB8AC3E}">
        <p14:creationId xmlns:p14="http://schemas.microsoft.com/office/powerpoint/2010/main" val="220584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i="1" dirty="0" smtClean="0"/>
              <a:t>What</a:t>
            </a:r>
            <a:r>
              <a:rPr lang="en-US" b="1" i="1" baseline="0" dirty="0" smtClean="0"/>
              <a:t> does PEDS stand for?</a:t>
            </a:r>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39</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40</a:t>
            </a:fld>
            <a:endParaRPr lang="en-US" dirty="0"/>
          </a:p>
        </p:txBody>
      </p:sp>
    </p:spTree>
    <p:extLst>
      <p:ext uri="{BB962C8B-B14F-4D97-AF65-F5344CB8AC3E}">
        <p14:creationId xmlns:p14="http://schemas.microsoft.com/office/powerpoint/2010/main" val="3027549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41</a:t>
            </a:fld>
            <a:endParaRPr lang="en-US" dirty="0"/>
          </a:p>
        </p:txBody>
      </p:sp>
    </p:spTree>
    <p:extLst>
      <p:ext uri="{BB962C8B-B14F-4D97-AF65-F5344CB8AC3E}">
        <p14:creationId xmlns:p14="http://schemas.microsoft.com/office/powerpoint/2010/main" val="3097128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a:t>
            </a:r>
            <a:r>
              <a:rPr lang="en-US" baseline="0" dirty="0" smtClean="0"/>
              <a:t> commercial insurance portion will no longer be here.  New screenshot for this page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45</a:t>
            </a:fld>
            <a:endParaRPr lang="en-US" dirty="0"/>
          </a:p>
        </p:txBody>
      </p:sp>
    </p:spTree>
    <p:extLst>
      <p:ext uri="{BB962C8B-B14F-4D97-AF65-F5344CB8AC3E}">
        <p14:creationId xmlns:p14="http://schemas.microsoft.com/office/powerpoint/2010/main" val="283455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51</a:t>
            </a:fld>
            <a:endParaRPr lang="en-US" dirty="0"/>
          </a:p>
        </p:txBody>
      </p:sp>
    </p:spTree>
    <p:extLst>
      <p:ext uri="{BB962C8B-B14F-4D97-AF65-F5344CB8AC3E}">
        <p14:creationId xmlns:p14="http://schemas.microsoft.com/office/powerpoint/2010/main" val="139209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53</a:t>
            </a:fld>
            <a:endParaRPr lang="en-US" dirty="0"/>
          </a:p>
        </p:txBody>
      </p:sp>
    </p:spTree>
    <p:extLst>
      <p:ext uri="{BB962C8B-B14F-4D97-AF65-F5344CB8AC3E}">
        <p14:creationId xmlns:p14="http://schemas.microsoft.com/office/powerpoint/2010/main" val="2081843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56</a:t>
            </a:fld>
            <a:endParaRPr lang="en-US" dirty="0"/>
          </a:p>
        </p:txBody>
      </p:sp>
    </p:spTree>
    <p:extLst>
      <p:ext uri="{BB962C8B-B14F-4D97-AF65-F5344CB8AC3E}">
        <p14:creationId xmlns:p14="http://schemas.microsoft.com/office/powerpoint/2010/main" val="139209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What</a:t>
            </a:r>
            <a:r>
              <a:rPr lang="en-US" b="1" i="1" baseline="0" dirty="0" smtClean="0"/>
              <a:t> does PEDS stand for?</a:t>
            </a:r>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58</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62</a:t>
            </a:fld>
            <a:endParaRPr lang="en-US" dirty="0"/>
          </a:p>
        </p:txBody>
      </p:sp>
    </p:spTree>
    <p:extLst>
      <p:ext uri="{BB962C8B-B14F-4D97-AF65-F5344CB8AC3E}">
        <p14:creationId xmlns:p14="http://schemas.microsoft.com/office/powerpoint/2010/main" val="139209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effectively transition paper</a:t>
            </a:r>
            <a:r>
              <a:rPr lang="en-US" baseline="0" dirty="0" smtClean="0"/>
              <a:t> billers to electronic submission.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a:t>
            </a:fld>
            <a:endParaRPr lang="en-US"/>
          </a:p>
        </p:txBody>
      </p:sp>
    </p:spTree>
    <p:extLst>
      <p:ext uri="{BB962C8B-B14F-4D97-AF65-F5344CB8AC3E}">
        <p14:creationId xmlns:p14="http://schemas.microsoft.com/office/powerpoint/2010/main" val="2205849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66</a:t>
            </a:fld>
            <a:endParaRPr lang="en-US"/>
          </a:p>
        </p:txBody>
      </p:sp>
    </p:spTree>
    <p:extLst>
      <p:ext uri="{BB962C8B-B14F-4D97-AF65-F5344CB8AC3E}">
        <p14:creationId xmlns:p14="http://schemas.microsoft.com/office/powerpoint/2010/main" val="1127356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Global slide</a:t>
            </a:r>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28359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10</a:t>
            </a:fld>
            <a:endParaRPr lang="en-US"/>
          </a:p>
        </p:txBody>
      </p:sp>
    </p:spTree>
    <p:extLst>
      <p:ext uri="{BB962C8B-B14F-4D97-AF65-F5344CB8AC3E}">
        <p14:creationId xmlns:p14="http://schemas.microsoft.com/office/powerpoint/2010/main" val="200674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kern="1200" dirty="0" smtClean="0">
                <a:solidFill>
                  <a:schemeClr val="tx1"/>
                </a:solidFill>
                <a:effectLst/>
                <a:latin typeface="+mn-lt"/>
                <a:ea typeface="+mn-ea"/>
                <a:cs typeface="+mn-cs"/>
              </a:rPr>
              <a:t>If you have claims that were submitted within the 90 day limit from the primary insurance’s payment date but denied for timely filing due to the 210 day final filing limit policy AND you have proof the claims were submitted to the primary insurance within 90 days of the date of service AND either a delay in processing the claim or appeals and reconsideration requests caused the claim to exceed the 210 day final filing limit the claims can be resubmitted with a reconsideration request.</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11</a:t>
            </a:fld>
            <a:endParaRPr lang="en-US" dirty="0"/>
          </a:p>
        </p:txBody>
      </p:sp>
    </p:spTree>
    <p:extLst>
      <p:ext uri="{BB962C8B-B14F-4D97-AF65-F5344CB8AC3E}">
        <p14:creationId xmlns:p14="http://schemas.microsoft.com/office/powerpoint/2010/main" val="187378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0271DE-6F6B-4FF9-87C2-834613A58300}" type="slidenum">
              <a:rPr lang="en-US" smtClean="0"/>
              <a:pPr>
                <a:defRPr/>
              </a:pPr>
              <a:t>14</a:t>
            </a:fld>
            <a:endParaRPr lang="en-US" dirty="0"/>
          </a:p>
        </p:txBody>
      </p:sp>
    </p:spTree>
    <p:extLst>
      <p:ext uri="{BB962C8B-B14F-4D97-AF65-F5344CB8AC3E}">
        <p14:creationId xmlns:p14="http://schemas.microsoft.com/office/powerpoint/2010/main" val="1966950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System</a:t>
            </a:r>
            <a:r>
              <a:rPr lang="en-US" baseline="0" dirty="0" smtClean="0"/>
              <a:t> will automatically input decimal point. </a:t>
            </a:r>
            <a:endParaRPr lang="en-US" dirty="0"/>
          </a:p>
        </p:txBody>
      </p:sp>
      <p:sp>
        <p:nvSpPr>
          <p:cNvPr id="4" name="Slide Number Placeholder 3"/>
          <p:cNvSpPr>
            <a:spLocks noGrp="1"/>
          </p:cNvSpPr>
          <p:nvPr>
            <p:ph type="sldNum" sz="quarter" idx="10"/>
          </p:nvPr>
        </p:nvSpPr>
        <p:spPr/>
        <p:txBody>
          <a:bodyPr/>
          <a:lstStyle/>
          <a:p>
            <a:pPr>
              <a:defRPr/>
            </a:pPr>
            <a:fld id="{2F0271DE-6F6B-4FF9-87C2-834613A58300}" type="slidenum">
              <a:rPr lang="en-US" smtClean="0"/>
              <a:pPr>
                <a:defRPr/>
              </a:pPr>
              <a:t>25</a:t>
            </a:fld>
            <a:endParaRPr lang="en-US" dirty="0"/>
          </a:p>
        </p:txBody>
      </p:sp>
    </p:spTree>
    <p:extLst>
      <p:ext uri="{BB962C8B-B14F-4D97-AF65-F5344CB8AC3E}">
        <p14:creationId xmlns:p14="http://schemas.microsoft.com/office/powerpoint/2010/main" val="3995994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**Screenshot</a:t>
            </a:r>
            <a:r>
              <a:rPr lang="en-US" baseline="0" dirty="0" smtClean="0"/>
              <a:t> needed of Claim Form Instructions Box**</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29</a:t>
            </a:fld>
            <a:endParaRPr lang="en-US" dirty="0"/>
          </a:p>
        </p:txBody>
      </p:sp>
    </p:spTree>
    <p:extLst>
      <p:ext uri="{BB962C8B-B14F-4D97-AF65-F5344CB8AC3E}">
        <p14:creationId xmlns:p14="http://schemas.microsoft.com/office/powerpoint/2010/main" val="114514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i="1" dirty="0" smtClean="0"/>
              <a:t>What</a:t>
            </a:r>
            <a:r>
              <a:rPr lang="en-US" b="1" i="1" baseline="0" dirty="0" smtClean="0"/>
              <a:t> does PEDS stand for?</a:t>
            </a:r>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38</a:t>
            </a:fld>
            <a:endParaRPr lang="en-US" dirty="0"/>
          </a:p>
        </p:txBody>
      </p:sp>
    </p:spTree>
    <p:extLst>
      <p:ext uri="{BB962C8B-B14F-4D97-AF65-F5344CB8AC3E}">
        <p14:creationId xmlns:p14="http://schemas.microsoft.com/office/powerpoint/2010/main" val="2838781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a:normAutofit/>
          </a:bodyPr>
          <a:lstStyle>
            <a:lvl1pPr>
              <a:buFontTx/>
              <a:buNone/>
              <a:defRPr sz="1800">
                <a:solidFill>
                  <a:srgbClr val="7F7F7F"/>
                </a:solidFill>
              </a:defRPr>
            </a:lvl1pPr>
          </a:lstStyle>
          <a:p>
            <a:r>
              <a:rPr lang="en-US" dirty="0" smtClean="0"/>
              <a:t>Click icon to add picture</a:t>
            </a:r>
            <a:endParaRPr lang="en-US" dirty="0"/>
          </a:p>
        </p:txBody>
      </p:sp>
      <p:sp>
        <p:nvSpPr>
          <p:cNvPr id="11" name="Content Placeholder 17"/>
          <p:cNvSpPr>
            <a:spLocks noGrp="1"/>
          </p:cNvSpPr>
          <p:nvPr>
            <p:ph sz="quarter" idx="14" hasCustomPrompt="1"/>
          </p:nvPr>
        </p:nvSpPr>
        <p:spPr>
          <a:xfrm>
            <a:off x="528319" y="5194300"/>
            <a:ext cx="6484797" cy="723900"/>
          </a:xfrm>
          <a:prstGeom prst="rect">
            <a:avLst/>
          </a:prstGeom>
        </p:spPr>
        <p:txBody>
          <a:bodyPr anchor="t">
            <a:noAutofit/>
          </a:bodyPr>
          <a:lstStyle>
            <a:lvl1pPr marL="228600" indent="-228600">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smtClean="0"/>
              <a:t>Click to edit master text styles</a:t>
            </a:r>
          </a:p>
        </p:txBody>
      </p:sp>
      <p:sp>
        <p:nvSpPr>
          <p:cNvPr id="12" name="Title 11"/>
          <p:cNvSpPr>
            <a:spLocks noGrp="1"/>
          </p:cNvSpPr>
          <p:nvPr>
            <p:ph type="title" hasCustomPrompt="1"/>
          </p:nvPr>
        </p:nvSpPr>
        <p:spPr>
          <a:xfrm>
            <a:off x="495300" y="2857500"/>
            <a:ext cx="6946900" cy="1371600"/>
          </a:xfrm>
          <a:prstGeom prst="rect">
            <a:avLst/>
          </a:prstGeom>
        </p:spPr>
        <p:txBody>
          <a:bodyPr anchor="b">
            <a:noAutofit/>
          </a:bodyPr>
          <a:lstStyle>
            <a:lvl1pPr algn="l">
              <a:lnSpc>
                <a:spcPts val="5440"/>
              </a:lnSpc>
              <a:defRPr sz="5400">
                <a:solidFill>
                  <a:srgbClr val="FFFFFF"/>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08000" y="4277360"/>
            <a:ext cx="6946900" cy="695960"/>
          </a:xfrm>
          <a:prstGeom prst="rect">
            <a:avLst/>
          </a:prstGeom>
        </p:spPr>
        <p:txBody>
          <a:bodyPr>
            <a:noAutofit/>
          </a:bodyPr>
          <a:lstStyle>
            <a:lvl1pPr marL="0" indent="0" algn="l">
              <a:buNone/>
              <a:defRPr sz="2600">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0"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5"/>
            <a:ext cx="12064924" cy="1574800"/>
          </a:xfrm>
          <a:prstGeom prst="rect">
            <a:avLst/>
          </a:prstGeom>
        </p:spPr>
        <p:txBody>
          <a:bodyPr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8" y="2185981"/>
            <a:ext cx="3095942" cy="927100"/>
          </a:xfrm>
          <a:prstGeom prst="rect">
            <a:avLst/>
          </a:prstGeom>
        </p:spPr>
        <p:txBody>
          <a:bodyPr>
            <a:noAutofit/>
          </a:bodyPr>
          <a:lstStyle>
            <a:lvl1pPr marL="0" indent="0">
              <a:spcBef>
                <a:spcPts val="0"/>
              </a:spcBef>
              <a:spcAft>
                <a:spcPts val="600"/>
              </a:spcAft>
              <a:buFontTx/>
              <a:buNone/>
              <a:defRPr sz="2200" b="1">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smtClean="0"/>
              <a:t>Click to edit master text styles</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515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356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5" hasCustomPrompt="1"/>
          </p:nvPr>
        </p:nvSpPr>
        <p:spPr>
          <a:xfrm>
            <a:off x="593697" y="31130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smtClean="0"/>
              <a:t>Click to edit master text styles</a:t>
            </a:r>
            <a:endParaRPr lang="en-US" dirty="0"/>
          </a:p>
        </p:txBody>
      </p:sp>
      <p:sp>
        <p:nvSpPr>
          <p:cNvPr id="22" name="Text Placeholder 21"/>
          <p:cNvSpPr>
            <a:spLocks noGrp="1"/>
          </p:cNvSpPr>
          <p:nvPr>
            <p:ph type="body" sz="quarter" idx="16" hasCustomPrompt="1"/>
          </p:nvPr>
        </p:nvSpPr>
        <p:spPr>
          <a:xfrm>
            <a:off x="3932238" y="3113080"/>
            <a:ext cx="101219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
        <p:nvSpPr>
          <p:cNvPr id="23" name="Text Placeholder 18"/>
          <p:cNvSpPr>
            <a:spLocks noGrp="1"/>
          </p:cNvSpPr>
          <p:nvPr>
            <p:ph type="body" sz="quarter" idx="17" hasCustomPrompt="1"/>
          </p:nvPr>
        </p:nvSpPr>
        <p:spPr>
          <a:xfrm>
            <a:off x="593697" y="43322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smtClean="0"/>
              <a:t>Click to edit master text styles</a:t>
            </a:r>
            <a:endParaRPr lang="en-US" dirty="0"/>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
        <p:nvSpPr>
          <p:cNvPr id="25" name="Text Placeholder 18"/>
          <p:cNvSpPr>
            <a:spLocks noGrp="1"/>
          </p:cNvSpPr>
          <p:nvPr>
            <p:ph type="body" sz="quarter" idx="19" hasCustomPrompt="1"/>
          </p:nvPr>
        </p:nvSpPr>
        <p:spPr>
          <a:xfrm>
            <a:off x="593697" y="5546401"/>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smtClean="0"/>
              <a:t>Click to edit master text styles</a:t>
            </a:r>
            <a:endParaRPr lang="en-US" dirty="0"/>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7" y="2130424"/>
            <a:ext cx="10034716"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18802" cy="1584764"/>
          </a:xfrm>
          <a:prstGeom prst="rect">
            <a:avLst/>
          </a:prstGeom>
        </p:spPr>
        <p:txBody>
          <a:bodyPr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8" y="308432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8" y="2185740"/>
            <a:ext cx="8120062" cy="660400"/>
          </a:xfrm>
          <a:prstGeom prst="rect">
            <a:avLst/>
          </a:prstGeom>
        </p:spPr>
        <p:txBody>
          <a:bodyPr vert="horz"/>
          <a:lstStyle>
            <a:lvl1pPr marL="0" indent="0">
              <a:buFontTx/>
              <a:buNone/>
              <a:defRPr sz="2200" b="1">
                <a:solidFill>
                  <a:srgbClr val="FFFFFE"/>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chemeClr val="accent1"/>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chemeClr val="accent4"/>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smtClean="0"/>
              <a:t>Click to edit master text styles</a:t>
            </a:r>
          </a:p>
        </p:txBody>
      </p:sp>
      <p:sp>
        <p:nvSpPr>
          <p:cNvPr id="16" name="Text Placeholder 15"/>
          <p:cNvSpPr>
            <a:spLocks noGrp="1"/>
          </p:cNvSpPr>
          <p:nvPr>
            <p:ph type="body" sz="quarter" idx="15" hasCustomPrompt="1"/>
          </p:nvPr>
        </p:nvSpPr>
        <p:spPr>
          <a:xfrm>
            <a:off x="647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6" hasCustomPrompt="1"/>
          </p:nvPr>
        </p:nvSpPr>
        <p:spPr>
          <a:xfrm>
            <a:off x="901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smtClean="0"/>
              <a:t>Click to edit master text styles</a:t>
            </a:r>
          </a:p>
        </p:txBody>
      </p:sp>
      <p:sp>
        <p:nvSpPr>
          <p:cNvPr id="22" name="Text Placeholder 21"/>
          <p:cNvSpPr>
            <a:spLocks noGrp="1"/>
          </p:cNvSpPr>
          <p:nvPr>
            <p:ph type="body" sz="quarter" idx="17" hasCustomPrompt="1"/>
          </p:nvPr>
        </p:nvSpPr>
        <p:spPr>
          <a:xfrm>
            <a:off x="11552238" y="2241440"/>
            <a:ext cx="2626042"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6352"/>
          </a:xfrm>
          <a:prstGeom prst="rect">
            <a:avLst/>
          </a:prstGeom>
        </p:spPr>
        <p:txBody>
          <a:bodyPr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8" y="5786300"/>
            <a:ext cx="6697980" cy="1785621"/>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8" y="2185740"/>
            <a:ext cx="13538201"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0"/>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0"/>
            <a:ext cx="6650038" cy="1765300"/>
          </a:xfrm>
          <a:prstGeom prst="rect">
            <a:avLst/>
          </a:prstGeom>
        </p:spPr>
        <p:txBody>
          <a:bodyPr vert="horz"/>
          <a:lstStyle>
            <a:lvl1pPr marL="177800" indent="-177800">
              <a:tabLst/>
              <a:defRPr sz="2200">
                <a:solidFill>
                  <a:srgbClr val="141313"/>
                </a:solidFill>
              </a:defRPr>
            </a:lvl1pPr>
            <a:lvl2pPr marL="457200" indent="-279400">
              <a:defRPr sz="2200">
                <a:solidFill>
                  <a:srgbClr val="141313"/>
                </a:solidFill>
              </a:defRPr>
            </a:lvl2pPr>
            <a:lvl3pPr>
              <a:defRPr sz="2200">
                <a:solidFill>
                  <a:srgbClr val="141313"/>
                </a:solidFill>
              </a:defRPr>
            </a:lvl3pPr>
            <a:lvl4pPr>
              <a:defRPr sz="2200">
                <a:solidFill>
                  <a:srgbClr val="141313"/>
                </a:solidFill>
              </a:defRPr>
            </a:lvl4pPr>
            <a:lvl5pPr>
              <a:defRPr sz="2200">
                <a:solidFill>
                  <a:srgbClr val="141313"/>
                </a:solidFill>
              </a:defRPr>
            </a:lvl5pPr>
          </a:lstStyle>
          <a:p>
            <a:pPr lvl="0"/>
            <a:r>
              <a:rPr lang="en-US" dirty="0" smtClean="0"/>
              <a:t>Click to edit master text styles</a:t>
            </a:r>
          </a:p>
          <a:p>
            <a:pPr lvl="1"/>
            <a:r>
              <a:rPr lang="en-US" dirty="0" smtClean="0"/>
              <a:t>Second level</a:t>
            </a:r>
          </a:p>
        </p:txBody>
      </p:sp>
      <p:cxnSp>
        <p:nvCxnSpPr>
          <p:cNvPr id="27" name="Straight Connector 26"/>
          <p:cNvCxnSpPr/>
          <p:nvPr userDrawn="1"/>
        </p:nvCxnSpPr>
        <p:spPr>
          <a:xfrm>
            <a:off x="7404100" y="5726112"/>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4"/>
            <a:ext cx="4845910" cy="1249899"/>
          </a:xfrm>
          <a:prstGeom prst="rect">
            <a:avLst/>
          </a:prstGeom>
        </p:spPr>
      </p:pic>
      <p:sp>
        <p:nvSpPr>
          <p:cNvPr id="9" name="TextBox 8"/>
          <p:cNvSpPr txBox="1"/>
          <p:nvPr userDrawn="1"/>
        </p:nvSpPr>
        <p:spPr>
          <a:xfrm>
            <a:off x="2256415" y="7627621"/>
            <a:ext cx="10121900" cy="230832"/>
          </a:xfrm>
          <a:prstGeom prst="rect">
            <a:avLst/>
          </a:prstGeom>
          <a:noFill/>
        </p:spPr>
        <p:txBody>
          <a:bodyPr wrap="square" rtlCol="0">
            <a:spAutoFit/>
          </a:bodyPr>
          <a:lstStyle/>
          <a:p>
            <a:r>
              <a:rPr lang="en-US" sz="900" kern="1200" dirty="0" smtClean="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38"/>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FFFE"/>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anchor="t">
            <a:noAutofit/>
          </a:bodyPr>
          <a:lstStyle>
            <a:lvl1pPr marL="228600" indent="-228600">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smtClean="0"/>
              <a:t>Click to edit master text styles</a:t>
            </a:r>
          </a:p>
        </p:txBody>
      </p:sp>
      <p:sp>
        <p:nvSpPr>
          <p:cNvPr id="12" name="Title 11"/>
          <p:cNvSpPr>
            <a:spLocks noGrp="1"/>
          </p:cNvSpPr>
          <p:nvPr>
            <p:ph type="title" hasCustomPrompt="1"/>
          </p:nvPr>
        </p:nvSpPr>
        <p:spPr>
          <a:xfrm>
            <a:off x="5015865" y="3581400"/>
            <a:ext cx="5761355" cy="1371600"/>
          </a:xfrm>
          <a:prstGeom prst="rect">
            <a:avLst/>
          </a:prstGeom>
        </p:spPr>
        <p:txBody>
          <a:bodyPr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044440" y="5003800"/>
            <a:ext cx="5758180" cy="695960"/>
          </a:xfrm>
          <a:prstGeom prst="rect">
            <a:avLst/>
          </a:prstGeom>
        </p:spPr>
        <p:txBody>
          <a:bodyPr>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sp>
        <p:nvSpPr>
          <p:cNvPr id="19" name="Content Placeholder 17"/>
          <p:cNvSpPr>
            <a:spLocks noGrp="1"/>
          </p:cNvSpPr>
          <p:nvPr>
            <p:ph sz="quarter" idx="14" hasCustomPrompt="1"/>
          </p:nvPr>
        </p:nvSpPr>
        <p:spPr>
          <a:xfrm>
            <a:off x="8607896" y="7170957"/>
            <a:ext cx="550536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smtClean="0"/>
              <a:t>Click to edit master text styles</a:t>
            </a:r>
          </a:p>
        </p:txBody>
      </p:sp>
      <p:sp>
        <p:nvSpPr>
          <p:cNvPr id="15" name="Freeform 14"/>
          <p:cNvSpPr>
            <a:spLocks/>
          </p:cNvSpPr>
          <p:nvPr userDrawn="1"/>
        </p:nvSpPr>
        <p:spPr>
          <a:xfrm>
            <a:off x="5176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4" y="388401"/>
            <a:ext cx="2253909" cy="581348"/>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3459968" cy="987552"/>
          </a:xfrm>
          <a:prstGeom prst="rect">
            <a:avLst/>
          </a:prstGeom>
        </p:spPr>
        <p:txBody>
          <a:bodyPr lIns="130622" tIns="65311" rIns="130622" bIns="65311"/>
          <a:lstStyle/>
          <a:p>
            <a:r>
              <a:rPr lang="en-US" smtClean="0"/>
              <a:t>Click to edit Master title style</a:t>
            </a:r>
            <a:endParaRPr lang="en-US" dirty="0"/>
          </a:p>
        </p:txBody>
      </p:sp>
      <p:sp>
        <p:nvSpPr>
          <p:cNvPr id="3" name="Content Placeholder 2"/>
          <p:cNvSpPr>
            <a:spLocks noGrp="1"/>
          </p:cNvSpPr>
          <p:nvPr>
            <p:ph idx="1"/>
          </p:nvPr>
        </p:nvSpPr>
        <p:spPr>
          <a:xfrm>
            <a:off x="604520" y="1572932"/>
            <a:ext cx="13459968" cy="5705856"/>
          </a:xfrm>
          <a:prstGeom prst="rect">
            <a:avLst/>
          </a:prstGeom>
        </p:spPr>
        <p:txBody>
          <a:bodyPr lIns="130622" tIns="65311" rIns="130622" bIns="65311"/>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26112" y="7607487"/>
            <a:ext cx="3218688" cy="438150"/>
          </a:xfrm>
          <a:prstGeom prst="rect">
            <a:avLst/>
          </a:prstGeom>
        </p:spPr>
        <p:txBody>
          <a:bodyPr vert="horz" lIns="130622" tIns="65311" rIns="130622" bIns="65311" rtlCol="0" anchor="ctr"/>
          <a:lstStyle>
            <a:lvl1pPr marL="0" algn="l" defTabSz="653110" rtl="0" eaLnBrk="1" latinLnBrk="0" hangingPunct="1">
              <a:defRPr lang="en-US" sz="1300" kern="1200" smtClean="0">
                <a:solidFill>
                  <a:srgbClr val="777777"/>
                </a:solidFill>
                <a:latin typeface="+mn-lt"/>
                <a:ea typeface="+mn-ea"/>
                <a:cs typeface="+mn-cs"/>
              </a:defRPr>
            </a:lvl1pPr>
          </a:lstStyle>
          <a:p>
            <a:pPr>
              <a:defRPr/>
            </a:pPr>
            <a:r>
              <a:rPr lang="en-US" smtClean="0"/>
              <a:t>11/09/2017</a:t>
            </a:r>
            <a:endParaRPr lang="en-US" dirty="0"/>
          </a:p>
        </p:txBody>
      </p:sp>
      <p:sp>
        <p:nvSpPr>
          <p:cNvPr id="5" name="Footer Placeholder 5"/>
          <p:cNvSpPr>
            <a:spLocks noGrp="1"/>
          </p:cNvSpPr>
          <p:nvPr>
            <p:ph type="ftr" sz="quarter" idx="3"/>
          </p:nvPr>
        </p:nvSpPr>
        <p:spPr>
          <a:xfrm>
            <a:off x="5280590" y="7607487"/>
            <a:ext cx="3950208" cy="438150"/>
          </a:xfrm>
          <a:prstGeom prst="rect">
            <a:avLst/>
          </a:prstGeom>
        </p:spPr>
        <p:txBody>
          <a:bodyPr vert="horz" lIns="130622" tIns="65311" rIns="130622" bIns="65311" rtlCol="0" anchor="ctr"/>
          <a:lstStyle>
            <a:lvl1pPr marL="0" algn="ctr" defTabSz="653110" rtl="0" eaLnBrk="1" latinLnBrk="0" hangingPunct="1">
              <a:defRPr lang="en-US" sz="1300" kern="1200" dirty="0">
                <a:solidFill>
                  <a:srgbClr val="777777"/>
                </a:solidFill>
                <a:latin typeface="+mn-lt"/>
                <a:ea typeface="+mn-ea"/>
                <a:cs typeface="+mn-cs"/>
              </a:defRPr>
            </a:lvl1pPr>
          </a:lstStyle>
          <a:p>
            <a:r>
              <a:rPr lang="en-US" smtClean="0"/>
              <a:t>Conduent internal use only</a:t>
            </a:r>
            <a:endParaRPr lang="en-US" dirty="0"/>
          </a:p>
        </p:txBody>
      </p:sp>
      <p:sp>
        <p:nvSpPr>
          <p:cNvPr id="6" name="Slide Number Placeholder 9"/>
          <p:cNvSpPr>
            <a:spLocks noGrp="1"/>
          </p:cNvSpPr>
          <p:nvPr>
            <p:ph type="sldNum" sz="quarter" idx="4"/>
          </p:nvPr>
        </p:nvSpPr>
        <p:spPr>
          <a:xfrm>
            <a:off x="389250" y="7607487"/>
            <a:ext cx="1463040" cy="438150"/>
          </a:xfrm>
          <a:prstGeom prst="rect">
            <a:avLst/>
          </a:prstGeom>
        </p:spPr>
        <p:txBody>
          <a:bodyPr vert="horz" lIns="130622" tIns="65311" rIns="130622" bIns="65311" rtlCol="0" anchor="ctr"/>
          <a:lstStyle>
            <a:lvl1pPr marL="0" algn="l" defTabSz="653110" rtl="0" eaLnBrk="1" latinLnBrk="0" hangingPunct="1">
              <a:defRPr lang="en-US" sz="1300" kern="1200" smtClean="0">
                <a:solidFill>
                  <a:srgbClr val="777777"/>
                </a:solidFill>
                <a:latin typeface="+mn-lt"/>
                <a:ea typeface="+mn-ea"/>
                <a:cs typeface="+mn-cs"/>
              </a:defRPr>
            </a:lvl1pPr>
          </a:lstStyle>
          <a:p>
            <a:pPr>
              <a:defRPr/>
            </a:pPr>
            <a:fld id="{AD9DE1B5-9017-4D9F-B676-DA4F52697E3A}" type="slidenum">
              <a:rPr lang="en-US" smtClean="0"/>
              <a:pPr>
                <a:defRPr/>
              </a:pPr>
              <a:t>‹#›</a:t>
            </a:fld>
            <a:endParaRPr lang="en-US" kern="1200" dirty="0"/>
          </a:p>
        </p:txBody>
      </p:sp>
    </p:spTree>
    <p:extLst>
      <p:ext uri="{BB962C8B-B14F-4D97-AF65-F5344CB8AC3E}">
        <p14:creationId xmlns:p14="http://schemas.microsoft.com/office/powerpoint/2010/main" val="32110015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11/09/2017</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Conduent internal use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921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a:normAutofit/>
          </a:bodyPr>
          <a:lstStyle>
            <a:lvl1pPr>
              <a:buFontTx/>
              <a:buNone/>
              <a:defRPr sz="1800">
                <a:solidFill>
                  <a:srgbClr val="7F7F7F"/>
                </a:solidFill>
              </a:defRPr>
            </a:lvl1pPr>
          </a:lstStyle>
          <a:p>
            <a:r>
              <a:rPr lang="en-US" dirty="0" smtClean="0"/>
              <a:t>Click icon to add picture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sp>
        <p:nvSpPr>
          <p:cNvPr id="8" name="Freeform 7"/>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a:normAutofit/>
          </a:bodyPr>
          <a:lstStyle>
            <a:lvl1pPr>
              <a:buFontTx/>
              <a:buNone/>
              <a:defRPr sz="1800">
                <a:solidFill>
                  <a:srgbClr val="7F7F7F"/>
                </a:solidFill>
              </a:defRPr>
            </a:lvl1pPr>
          </a:lstStyle>
          <a:p>
            <a:r>
              <a:rPr lang="en-US" dirty="0" smtClean="0"/>
              <a:t>Click icon to add picture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FFFFFE"/>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FFFFFE"/>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12" name="Title 11"/>
          <p:cNvSpPr>
            <a:spLocks noGrp="1"/>
          </p:cNvSpPr>
          <p:nvPr>
            <p:ph type="title" hasCustomPrompt="1"/>
          </p:nvPr>
        </p:nvSpPr>
        <p:spPr>
          <a:xfrm>
            <a:off x="507365" y="2882900"/>
            <a:ext cx="12103735" cy="1371600"/>
          </a:xfrm>
          <a:prstGeom prst="rect">
            <a:avLst/>
          </a:prstGeom>
        </p:spPr>
        <p:txBody>
          <a:bodyPr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smtClean="0"/>
              <a:t>11/09/2017</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anchor="ctr">
            <a:noAutofit/>
          </a:bodyPr>
          <a:lstStyle>
            <a:lvl1pPr algn="l">
              <a:lnSpc>
                <a:spcPts val="6540"/>
              </a:lnSpc>
              <a:defRPr sz="4800">
                <a:solidFill>
                  <a:srgbClr val="FFFFFF"/>
                </a:solidFill>
              </a:defRPr>
            </a:lvl1pPr>
          </a:lstStyle>
          <a:p>
            <a:r>
              <a:rPr lang="en-US" dirty="0" smtClean="0"/>
              <a:t>Click to edit master title style</a:t>
            </a:r>
            <a:endParaRPr lang="en-US" dirty="0"/>
          </a:p>
        </p:txBody>
      </p:sp>
      <p:pic>
        <p:nvPicPr>
          <p:cNvPr id="8" name="Picture 7"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9" name="Freeform 8"/>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8"/>
            <a:ext cx="12038685" cy="1580320"/>
          </a:xfrm>
          <a:prstGeom prst="rect">
            <a:avLst/>
          </a:prstGeom>
        </p:spPr>
        <p:txBody>
          <a:bodyPr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5620"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smtClean="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anchor="t">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5"/>
          <p:cNvSpPr>
            <a:spLocks noGrp="1"/>
          </p:cNvSpPr>
          <p:nvPr>
            <p:ph type="body" sz="quarter" idx="16" hasCustomPrompt="1"/>
          </p:nvPr>
        </p:nvSpPr>
        <p:spPr>
          <a:xfrm>
            <a:off x="515938"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smtClean="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smtClean="0"/>
              <a:t>Click to edit master text styles</a:t>
            </a:r>
          </a:p>
        </p:txBody>
      </p:sp>
      <p:sp>
        <p:nvSpPr>
          <p:cNvPr id="17" name="Text Placeholder 5"/>
          <p:cNvSpPr>
            <a:spLocks noGrp="1"/>
          </p:cNvSpPr>
          <p:nvPr>
            <p:ph type="body" sz="quarter" idx="18" hasCustomPrompt="1"/>
          </p:nvPr>
        </p:nvSpPr>
        <p:spPr>
          <a:xfrm>
            <a:off x="5194480"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smtClean="0"/>
              <a:t>Click to edit master text styles</a:t>
            </a:r>
          </a:p>
        </p:txBody>
      </p:sp>
      <p:sp>
        <p:nvSpPr>
          <p:cNvPr id="19" name="Content Placeholder 17"/>
          <p:cNvSpPr>
            <a:spLocks noGrp="1"/>
          </p:cNvSpPr>
          <p:nvPr>
            <p:ph sz="quarter" idx="19" hasCustomPrompt="1"/>
          </p:nvPr>
        </p:nvSpPr>
        <p:spPr>
          <a:xfrm>
            <a:off x="9858335"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smtClean="0"/>
              <a:t>Click to edit master text styles</a:t>
            </a:r>
          </a:p>
        </p:txBody>
      </p:sp>
      <p:sp>
        <p:nvSpPr>
          <p:cNvPr id="20" name="Text Placeholder 5"/>
          <p:cNvSpPr>
            <a:spLocks noGrp="1"/>
          </p:cNvSpPr>
          <p:nvPr>
            <p:ph type="body" sz="quarter" idx="20" hasCustomPrompt="1"/>
          </p:nvPr>
        </p:nvSpPr>
        <p:spPr>
          <a:xfrm>
            <a:off x="9858653"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smtClean="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cxnSp>
        <p:nvCxnSpPr>
          <p:cNvPr id="21" name="Straight Connector 20"/>
          <p:cNvCxnSpPr/>
          <p:nvPr userDrawn="1"/>
        </p:nvCxnSpPr>
        <p:spPr>
          <a:xfrm>
            <a:off x="592138" y="3563332"/>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0"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6"/>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31800"/>
            <a:ext cx="13581063" cy="1371600"/>
          </a:xfrm>
          <a:prstGeom prst="rect">
            <a:avLst/>
          </a:prstGeom>
        </p:spPr>
        <p:txBody>
          <a:bodyPr vert="horz"/>
          <a:lstStyle>
            <a:lvl1pPr algn="l">
              <a:defRPr sz="54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11/09/2017</a:t>
            </a:r>
            <a:endParaRPr lang="en-US" dirty="0"/>
          </a:p>
        </p:txBody>
      </p:sp>
      <p:sp>
        <p:nvSpPr>
          <p:cNvPr id="4" name="Footer Placeholder 3"/>
          <p:cNvSpPr>
            <a:spLocks noGrp="1"/>
          </p:cNvSpPr>
          <p:nvPr>
            <p:ph type="ftr" sz="quarter" idx="11"/>
          </p:nvPr>
        </p:nvSpPr>
        <p:spPr/>
        <p:txBody>
          <a:bodyPr/>
          <a:lstStyle/>
          <a:p>
            <a:r>
              <a:rPr lang="en-US" dirty="0" smtClean="0"/>
              <a:t>Conduent internal use only</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smtClean="0"/>
              <a:t>Click to edit master text styles</a:t>
            </a:r>
          </a:p>
        </p:txBody>
      </p:sp>
      <p:cxnSp>
        <p:nvCxnSpPr>
          <p:cNvPr id="7" name="Straight Connector 6"/>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300" y="546778"/>
            <a:ext cx="12038684" cy="1536022"/>
          </a:xfrm>
          <a:prstGeom prst="rect">
            <a:avLst/>
          </a:prstGeom>
        </p:spPr>
        <p:txBody>
          <a:bodyPr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smtClean="0"/>
              <a:t>Click to edit master text styles</a:t>
            </a:r>
          </a:p>
        </p:txBody>
      </p:sp>
      <p:cxnSp>
        <p:nvCxnSpPr>
          <p:cNvPr id="10" name="Straight Connector 9"/>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0" y="7627621"/>
            <a:ext cx="138519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smtClean="0"/>
              <a:t>11/09/2017</a:t>
            </a:r>
            <a:endParaRPr lang="en-US" dirty="0"/>
          </a:p>
        </p:txBody>
      </p:sp>
      <p:sp>
        <p:nvSpPr>
          <p:cNvPr id="8" name="Footer Placeholder 4"/>
          <p:cNvSpPr>
            <a:spLocks noGrp="1"/>
          </p:cNvSpPr>
          <p:nvPr>
            <p:ph type="ftr" sz="quarter" idx="3"/>
          </p:nvPr>
        </p:nvSpPr>
        <p:spPr>
          <a:xfrm>
            <a:off x="1862715" y="7627621"/>
            <a:ext cx="751496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dirty="0" smtClean="0"/>
              <a:t>Conduent internal use only</a:t>
            </a:r>
            <a:endParaRPr lang="en-US" dirty="0"/>
          </a:p>
        </p:txBody>
      </p:sp>
      <p:sp>
        <p:nvSpPr>
          <p:cNvPr id="9" name="Slide Number Placeholder 5"/>
          <p:cNvSpPr>
            <a:spLocks noGrp="1"/>
          </p:cNvSpPr>
          <p:nvPr>
            <p:ph type="sldNum" sz="quarter" idx="4"/>
          </p:nvPr>
        </p:nvSpPr>
        <p:spPr>
          <a:xfrm>
            <a:off x="10764520" y="7627621"/>
            <a:ext cx="3413760" cy="438150"/>
          </a:xfrm>
          <a:prstGeom prst="rect">
            <a:avLst/>
          </a:prstGeom>
        </p:spPr>
        <p:txBody>
          <a:bodyPr vert="horz" lIns="130622" tIns="65311" rIns="130622" bIns="65311"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3"/>
          <a:stretch>
            <a:fillRect/>
          </a:stretch>
        </p:blipFill>
        <p:spPr>
          <a:xfrm>
            <a:off x="12533984" y="464601"/>
            <a:ext cx="1529109" cy="39440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 id="2147483670" r:id="rId20"/>
    <p:sldLayoutId id="2147483671" r:id="rId21"/>
  </p:sldLayoutIdLst>
  <p:hf sldNum="0" hdr="0" ftr="0"/>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02/8_302_2(3).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www.hsd.state.nm.us/providers/rules-nm-administrative-code-.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MS-1500%20Online%20Claims%20Entry%20updated.pptx"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hyperlink" Target="http://www.hsd.state.nm.us/providers/fee-for-service.aspx"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mailto:HIPAA.Desk.NM@Conduent.com" TargetMode="External"/><Relationship Id="rId2" Type="http://schemas.openxmlformats.org/officeDocument/2006/relationships/hyperlink" Target="https://nmmedicaid.portal.conduent.com/webportal/webRegistration/webRegStart"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8" Type="http://schemas.openxmlformats.org/officeDocument/2006/relationships/hyperlink" Target="https://www.yes.state.nm.us/yesnm/home/inde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http://www.hsd.state.nm.us/providers/rules-nm-administrative-code-.aspx"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mailto:HIPAA.Desk.NM@conduent.com" TargetMode="External"/><Relationship Id="rId5" Type="http://schemas.openxmlformats.org/officeDocument/2006/relationships/hyperlink" Target="mailto:NMProviderSUPPORT@conduent.com" TargetMode="External"/><Relationship Id="rId4" Type="http://schemas.openxmlformats.org/officeDocument/2006/relationships/hyperlink" Target="http://www.hsd.state.nm.us/mad/"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4" y="3581400"/>
            <a:ext cx="8623935" cy="1371600"/>
          </a:xfrm>
          <a:solidFill>
            <a:schemeClr val="bg1"/>
          </a:solidFill>
        </p:spPr>
        <p:txBody>
          <a:bodyPr/>
          <a:lstStyle/>
          <a:p>
            <a:r>
              <a:rPr lang="en-US" dirty="0" smtClean="0">
                <a:solidFill>
                  <a:schemeClr val="tx1"/>
                </a:solidFill>
              </a:rPr>
              <a:t>Online Claims </a:t>
            </a:r>
            <a:r>
              <a:rPr lang="en-US" dirty="0">
                <a:solidFill>
                  <a:schemeClr val="tx1"/>
                </a:solidFill>
              </a:rPr>
              <a:t>Entry UB-04</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3/22/2018</a:t>
            </a:r>
            <a:endParaRPr lang="en-US"/>
          </a:p>
        </p:txBody>
      </p:sp>
      <p:sp>
        <p:nvSpPr>
          <p:cNvPr id="9" name="Rectangle 2"/>
          <p:cNvSpPr>
            <a:spLocks noGrp="1" noChangeArrowheads="1"/>
          </p:cNvSpPr>
          <p:nvPr>
            <p:ph type="title"/>
          </p:nvPr>
        </p:nvSpPr>
        <p:spPr>
          <a:xfrm>
            <a:off x="625478" y="1419227"/>
            <a:ext cx="12248041" cy="725488"/>
          </a:xfrm>
          <a:noFill/>
        </p:spPr>
        <p:txBody>
          <a:bodyPr/>
          <a:lstStyle/>
          <a:p>
            <a:r>
              <a:rPr lang="en-US" sz="4400" dirty="0" smtClean="0"/>
              <a:t>Timely Filing</a:t>
            </a:r>
          </a:p>
        </p:txBody>
      </p:sp>
      <p:sp>
        <p:nvSpPr>
          <p:cNvPr id="10" name="Rectangle 3"/>
          <p:cNvSpPr txBox="1">
            <a:spLocks noChangeArrowheads="1"/>
          </p:cNvSpPr>
          <p:nvPr/>
        </p:nvSpPr>
        <p:spPr bwMode="auto">
          <a:xfrm>
            <a:off x="477522" y="2339495"/>
            <a:ext cx="13064858"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endParaRPr lang="en-US" sz="2000" dirty="0"/>
          </a:p>
          <a:p>
            <a:pPr marL="342900" indent="-342900">
              <a:buFont typeface="Arial" panose="020B0604020202020204" pitchFamily="34" charset="0"/>
              <a:buChar char="•"/>
            </a:pPr>
            <a:r>
              <a:rPr lang="en-US" sz="2000" dirty="0"/>
              <a:t>The information for Timely Filing is found on page 4 under the 8.302.2.11 portion section A. (3</a:t>
            </a:r>
            <a:r>
              <a:rPr lang="en-US" sz="2000" dirty="0" smtClean="0"/>
              <a:t>):</a:t>
            </a:r>
          </a:p>
          <a:p>
            <a:endParaRPr lang="en-US" sz="2000" dirty="0">
              <a:hlinkClick r:id="rId3"/>
            </a:endParaRPr>
          </a:p>
          <a:p>
            <a:r>
              <a:rPr lang="en-US" sz="2000" dirty="0" smtClean="0">
                <a:hlinkClick r:id="rId3"/>
              </a:rPr>
              <a:t>http</a:t>
            </a:r>
            <a:r>
              <a:rPr lang="en-US" sz="2000" dirty="0">
                <a:hlinkClick r:id="rId3"/>
              </a:rPr>
              <a:t>://www.hsd.state.nm.us/uploads/files/Providers/New%20Mexico%20Administrative%20Code%20Program%20Rules%20and%20Billing/NMAC%20Program%20Rules/Chapter%20302/8_302_2(3).pdf</a:t>
            </a:r>
            <a:endParaRPr lang="en-US" sz="2000" dirty="0"/>
          </a:p>
          <a:p>
            <a:endParaRPr lang="en-US" sz="2000" dirty="0"/>
          </a:p>
          <a:p>
            <a:pPr marL="342900" indent="-342900">
              <a:buFont typeface="Arial" panose="020B0604020202020204" pitchFamily="34" charset="0"/>
              <a:buChar char="•"/>
            </a:pPr>
            <a:r>
              <a:rPr lang="en-US" sz="2000" dirty="0"/>
              <a:t>The rule can also be accessed via: </a:t>
            </a:r>
            <a:r>
              <a:rPr lang="en-US" sz="2000" dirty="0">
                <a:hlinkClick r:id="rId4"/>
              </a:rPr>
              <a:t>http://www.hsd.state.nm.us/providers/rules-nm-administrative-code-.aspx</a:t>
            </a:r>
            <a:endParaRPr lang="en-US" sz="2000" kern="0" dirty="0"/>
          </a:p>
        </p:txBody>
      </p:sp>
    </p:spTree>
    <p:extLst>
      <p:ext uri="{BB962C8B-B14F-4D97-AF65-F5344CB8AC3E}">
        <p14:creationId xmlns:p14="http://schemas.microsoft.com/office/powerpoint/2010/main" val="353961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r>
              <a:rPr lang="en-US" sz="4400" dirty="0" smtClean="0"/>
              <a:t>Timely Filing</a:t>
            </a:r>
          </a:p>
        </p:txBody>
      </p:sp>
      <p:sp>
        <p:nvSpPr>
          <p:cNvPr id="38915" name="Rectangle 3"/>
          <p:cNvSpPr>
            <a:spLocks noGrp="1" noChangeArrowheads="1"/>
          </p:cNvSpPr>
          <p:nvPr>
            <p:ph idx="1"/>
          </p:nvPr>
        </p:nvSpPr>
        <p:spPr>
          <a:xfrm>
            <a:off x="467360" y="1226240"/>
            <a:ext cx="13665200" cy="6126480"/>
          </a:xfrm>
        </p:spPr>
        <p:txBody>
          <a:bodyPr/>
          <a:lstStyle/>
          <a:p>
            <a:r>
              <a:rPr lang="en-US" sz="2000" dirty="0" smtClean="0"/>
              <a:t>Re-billing </a:t>
            </a:r>
            <a:r>
              <a:rPr lang="en-US" sz="2000" dirty="0"/>
              <a:t>Claims </a:t>
            </a:r>
            <a:r>
              <a:rPr lang="en-US" sz="2000" dirty="0" smtClean="0"/>
              <a:t>can be done via the NM Web Portal</a:t>
            </a:r>
            <a:r>
              <a:rPr lang="en-US" sz="2000" dirty="0"/>
              <a:t> only with claims that were originally submitted via the Portal</a:t>
            </a:r>
            <a:r>
              <a:rPr lang="en-US" sz="2000" dirty="0" smtClean="0"/>
              <a:t>.</a:t>
            </a:r>
            <a:endParaRPr lang="en-US" sz="2000" dirty="0"/>
          </a:p>
          <a:p>
            <a:r>
              <a:rPr lang="en-US" altLang="en-US" sz="2000" dirty="0"/>
              <a:t>To re-bill a denied claim, click </a:t>
            </a:r>
            <a:r>
              <a:rPr lang="en-US" altLang="en-US" sz="2000" b="1" dirty="0"/>
              <a:t>Claim Re-bill</a:t>
            </a:r>
            <a:r>
              <a:rPr lang="en-US" altLang="en-US" sz="2000" dirty="0"/>
              <a:t> under “Claims Entry” when you are logged in to your account</a:t>
            </a:r>
            <a:r>
              <a:rPr lang="en-US" altLang="en-US" sz="2000" dirty="0" smtClean="0"/>
              <a:t>.</a:t>
            </a:r>
          </a:p>
          <a:p>
            <a:r>
              <a:rPr lang="en-US" sz="2000" dirty="0"/>
              <a:t>Re-billing allows you to submit a corrected claim for a denied claim as long as </a:t>
            </a:r>
            <a:r>
              <a:rPr lang="en-US" sz="2000" dirty="0" smtClean="0"/>
              <a:t>the re-billed claim is </a:t>
            </a:r>
            <a:r>
              <a:rPr lang="en-US" sz="2000" dirty="0"/>
              <a:t>submitted within 90 days from the denial of the original claim, not to exceed 210 calendar days from the date of service</a:t>
            </a:r>
            <a:r>
              <a:rPr lang="en-US" sz="2000" dirty="0" smtClean="0"/>
              <a:t>. When </a:t>
            </a:r>
            <a:r>
              <a:rPr lang="en-US" sz="2000" dirty="0"/>
              <a:t>re-billing, you will need to use the TCN </a:t>
            </a:r>
            <a:r>
              <a:rPr lang="en-US" sz="2000" dirty="0" smtClean="0"/>
              <a:t>from </a:t>
            </a:r>
            <a:r>
              <a:rPr lang="en-US" sz="2000" dirty="0"/>
              <a:t>your original claim </a:t>
            </a:r>
            <a:r>
              <a:rPr lang="en-US" sz="2000" dirty="0" smtClean="0"/>
              <a:t>as </a:t>
            </a:r>
            <a:r>
              <a:rPr lang="en-US" sz="2000" dirty="0"/>
              <a:t>your proof of timely </a:t>
            </a:r>
            <a:r>
              <a:rPr lang="en-US" sz="2000" dirty="0" smtClean="0"/>
              <a:t>filing.	</a:t>
            </a:r>
            <a:endParaRPr lang="en-US" u="sng" dirty="0" smtClean="0">
              <a:hlinkClick r:id="rId3" action="ppaction://hlinkpres?slideindex=1&amp;slidetitle="/>
            </a:endParaRPr>
          </a:p>
        </p:txBody>
      </p:sp>
      <p:sp>
        <p:nvSpPr>
          <p:cNvPr id="2" name="Date Placeholder 1"/>
          <p:cNvSpPr>
            <a:spLocks noGrp="1"/>
          </p:cNvSpPr>
          <p:nvPr>
            <p:ph type="dt" sz="half" idx="2"/>
          </p:nvPr>
        </p:nvSpPr>
        <p:spPr/>
        <p:txBody>
          <a:bodyPr/>
          <a:lstStyle/>
          <a:p>
            <a:pPr>
              <a:defRPr/>
            </a:pPr>
            <a:r>
              <a:rPr lang="en-US" smtClean="0"/>
              <a:t>3/22/2018</a:t>
            </a:r>
            <a:endParaRPr lang="en-US"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973" y="4489346"/>
            <a:ext cx="459722" cy="7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707" y="3072040"/>
            <a:ext cx="7757099" cy="45354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1243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6" name="Text Box 5"/>
          <p:cNvSpPr txBox="1">
            <a:spLocks noChangeArrowheads="1"/>
          </p:cNvSpPr>
          <p:nvPr/>
        </p:nvSpPr>
        <p:spPr bwMode="auto">
          <a:xfrm>
            <a:off x="1676400" y="4564943"/>
            <a:ext cx="1437193" cy="393508"/>
          </a:xfrm>
          <a:prstGeom prst="rect">
            <a:avLst/>
          </a:prstGeom>
          <a:noFill/>
          <a:ln w="38100">
            <a:noFill/>
            <a:miter lim="800000"/>
            <a:headEnd/>
            <a:tailEnd/>
          </a:ln>
        </p:spPr>
        <p:txBody>
          <a:bodyPr wrap="none" lIns="130622" tIns="65311" rIns="130622" bIns="65311">
            <a:spAutoFit/>
          </a:bodyPr>
          <a:lstStyle/>
          <a:p>
            <a:r>
              <a:rPr lang="en-US" sz="1700" b="1" dirty="0">
                <a:solidFill>
                  <a:srgbClr val="000000"/>
                </a:solidFill>
                <a:latin typeface="Comic Sans MS" pitchFamily="66" charset="0"/>
              </a:rPr>
              <a:t>MEDICAID</a:t>
            </a:r>
          </a:p>
        </p:txBody>
      </p:sp>
      <p:sp>
        <p:nvSpPr>
          <p:cNvPr id="51207" name="Text Box 6"/>
          <p:cNvSpPr txBox="1">
            <a:spLocks noChangeArrowheads="1"/>
          </p:cNvSpPr>
          <p:nvPr/>
        </p:nvSpPr>
        <p:spPr bwMode="auto">
          <a:xfrm>
            <a:off x="5974081" y="4497706"/>
            <a:ext cx="1461239" cy="393508"/>
          </a:xfrm>
          <a:prstGeom prst="rect">
            <a:avLst/>
          </a:prstGeom>
          <a:noFill/>
          <a:ln w="38100">
            <a:noFill/>
            <a:miter lim="800000"/>
            <a:headEnd/>
            <a:tailEnd/>
          </a:ln>
        </p:spPr>
        <p:txBody>
          <a:bodyPr wrap="none" lIns="130622" tIns="65311" rIns="130622" bIns="65311">
            <a:spAutoFit/>
          </a:bodyPr>
          <a:lstStyle/>
          <a:p>
            <a:r>
              <a:rPr lang="en-US" sz="1700" b="1" dirty="0">
                <a:solidFill>
                  <a:srgbClr val="000000"/>
                </a:solidFill>
                <a:latin typeface="Comic Sans MS" pitchFamily="66" charset="0"/>
              </a:rPr>
              <a:t>123456789</a:t>
            </a:r>
          </a:p>
        </p:txBody>
      </p:sp>
      <p:sp>
        <p:nvSpPr>
          <p:cNvPr id="51208" name="Text Box 7"/>
          <p:cNvSpPr txBox="1">
            <a:spLocks noChangeArrowheads="1"/>
          </p:cNvSpPr>
          <p:nvPr/>
        </p:nvSpPr>
        <p:spPr bwMode="auto">
          <a:xfrm>
            <a:off x="3059430" y="4187190"/>
            <a:ext cx="396845" cy="393508"/>
          </a:xfrm>
          <a:prstGeom prst="rect">
            <a:avLst/>
          </a:prstGeom>
          <a:noFill/>
          <a:ln w="9525">
            <a:noFill/>
            <a:miter lim="800000"/>
            <a:headEnd/>
            <a:tailEnd/>
          </a:ln>
        </p:spPr>
        <p:txBody>
          <a:bodyPr wrap="none" lIns="130622" tIns="65311" rIns="130622" bIns="65311">
            <a:spAutoFit/>
          </a:bodyPr>
          <a:lstStyle/>
          <a:p>
            <a:pPr eaLnBrk="0" hangingPunct="0"/>
            <a:r>
              <a:rPr lang="en-US" sz="1700" b="1" dirty="0">
                <a:solidFill>
                  <a:srgbClr val="000000"/>
                </a:solidFill>
                <a:latin typeface="Comic Sans MS" pitchFamily="66" charset="0"/>
              </a:rPr>
              <a:t>1</a:t>
            </a:r>
          </a:p>
        </p:txBody>
      </p:sp>
      <p:sp>
        <p:nvSpPr>
          <p:cNvPr id="51209" name="Text Box 8"/>
          <p:cNvSpPr txBox="1">
            <a:spLocks noChangeArrowheads="1"/>
          </p:cNvSpPr>
          <p:nvPr/>
        </p:nvSpPr>
        <p:spPr bwMode="auto">
          <a:xfrm>
            <a:off x="3742691" y="4187190"/>
            <a:ext cx="396845" cy="393508"/>
          </a:xfrm>
          <a:prstGeom prst="rect">
            <a:avLst/>
          </a:prstGeom>
          <a:noFill/>
          <a:ln w="9525">
            <a:noFill/>
            <a:miter lim="800000"/>
            <a:headEnd/>
            <a:tailEnd/>
          </a:ln>
        </p:spPr>
        <p:txBody>
          <a:bodyPr wrap="none" lIns="130622" tIns="65311" rIns="130622" bIns="65311">
            <a:spAutoFit/>
          </a:bodyPr>
          <a:lstStyle/>
          <a:p>
            <a:pPr eaLnBrk="0" hangingPunct="0"/>
            <a:r>
              <a:rPr lang="en-US" sz="1700" b="1" dirty="0">
                <a:solidFill>
                  <a:srgbClr val="000000"/>
                </a:solidFill>
                <a:latin typeface="Comic Sans MS" pitchFamily="66" charset="0"/>
              </a:rPr>
              <a:t>1</a:t>
            </a:r>
          </a:p>
        </p:txBody>
      </p:sp>
      <p:sp>
        <p:nvSpPr>
          <p:cNvPr id="51214" name="Line 13"/>
          <p:cNvSpPr>
            <a:spLocks noChangeShapeType="1"/>
          </p:cNvSpPr>
          <p:nvPr/>
        </p:nvSpPr>
        <p:spPr bwMode="auto">
          <a:xfrm flipV="1">
            <a:off x="4998720" y="6126480"/>
            <a:ext cx="975360" cy="27432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lIns="130622" tIns="65311" rIns="130622" bIns="65311"/>
          <a:lstStyle/>
          <a:p>
            <a:endParaRPr lang="en-US" dirty="0"/>
          </a:p>
        </p:txBody>
      </p:sp>
      <p:sp>
        <p:nvSpPr>
          <p:cNvPr id="51215" name="Text Box 14"/>
          <p:cNvSpPr txBox="1">
            <a:spLocks noChangeArrowheads="1"/>
          </p:cNvSpPr>
          <p:nvPr/>
        </p:nvSpPr>
        <p:spPr bwMode="auto">
          <a:xfrm>
            <a:off x="8162713" y="4244267"/>
            <a:ext cx="1062091" cy="393508"/>
          </a:xfrm>
          <a:prstGeom prst="rect">
            <a:avLst/>
          </a:prstGeom>
          <a:noFill/>
          <a:ln w="9525">
            <a:noFill/>
            <a:miter lim="800000"/>
            <a:headEnd/>
            <a:tailEnd/>
          </a:ln>
        </p:spPr>
        <p:txBody>
          <a:bodyPr wrap="none" lIns="130622" tIns="65311" rIns="130622" bIns="65311">
            <a:spAutoFit/>
          </a:bodyPr>
          <a:lstStyle/>
          <a:p>
            <a:pPr eaLnBrk="0" hangingPunct="0"/>
            <a:r>
              <a:rPr lang="en-US" sz="1700" b="1" dirty="0">
                <a:solidFill>
                  <a:srgbClr val="000000"/>
                </a:solidFill>
                <a:latin typeface="Comic Sans MS" pitchFamily="66" charset="0"/>
              </a:rPr>
              <a:t>082807</a:t>
            </a:r>
          </a:p>
        </p:txBody>
      </p:sp>
      <p:sp>
        <p:nvSpPr>
          <p:cNvPr id="51216" name="Text Box 15"/>
          <p:cNvSpPr txBox="1">
            <a:spLocks noChangeArrowheads="1"/>
          </p:cNvSpPr>
          <p:nvPr/>
        </p:nvSpPr>
        <p:spPr bwMode="auto">
          <a:xfrm>
            <a:off x="1741170" y="5160645"/>
            <a:ext cx="2118470" cy="393508"/>
          </a:xfrm>
          <a:prstGeom prst="rect">
            <a:avLst/>
          </a:prstGeom>
          <a:noFill/>
          <a:ln w="38100">
            <a:noFill/>
            <a:miter lim="800000"/>
            <a:headEnd/>
            <a:tailEnd/>
          </a:ln>
        </p:spPr>
        <p:txBody>
          <a:bodyPr wrap="none" lIns="130622" tIns="65311" rIns="130622" bIns="65311">
            <a:spAutoFit/>
          </a:bodyPr>
          <a:lstStyle/>
          <a:p>
            <a:r>
              <a:rPr lang="en-US" sz="1700" b="1" dirty="0">
                <a:solidFill>
                  <a:srgbClr val="000000"/>
                </a:solidFill>
                <a:latin typeface="Comic Sans MS" pitchFamily="66" charset="0"/>
              </a:rPr>
              <a:t>CONNIE CLIENT</a:t>
            </a:r>
          </a:p>
        </p:txBody>
      </p:sp>
      <p:sp>
        <p:nvSpPr>
          <p:cNvPr id="51219" name="Text Box 19"/>
          <p:cNvSpPr txBox="1">
            <a:spLocks noChangeArrowheads="1"/>
          </p:cNvSpPr>
          <p:nvPr/>
        </p:nvSpPr>
        <p:spPr bwMode="auto">
          <a:xfrm>
            <a:off x="10363201" y="4235377"/>
            <a:ext cx="1549400" cy="393508"/>
          </a:xfrm>
          <a:prstGeom prst="rect">
            <a:avLst/>
          </a:prstGeom>
          <a:noFill/>
          <a:ln w="38100">
            <a:noFill/>
            <a:miter lim="800000"/>
            <a:headEnd/>
            <a:tailEnd/>
          </a:ln>
        </p:spPr>
        <p:txBody>
          <a:bodyPr lIns="130622" tIns="65311" rIns="130622" bIns="65311">
            <a:spAutoFit/>
          </a:bodyPr>
          <a:lstStyle/>
          <a:p>
            <a:r>
              <a:rPr lang="en-US" sz="1700" b="1" dirty="0">
                <a:solidFill>
                  <a:srgbClr val="000000"/>
                </a:solidFill>
                <a:latin typeface="Comic Sans MS" pitchFamily="66" charset="0"/>
              </a:rPr>
              <a:t>8,100 00</a:t>
            </a:r>
          </a:p>
        </p:txBody>
      </p:sp>
      <p:sp>
        <p:nvSpPr>
          <p:cNvPr id="51220" name="Text Box 20"/>
          <p:cNvSpPr txBox="1">
            <a:spLocks noChangeArrowheads="1"/>
          </p:cNvSpPr>
          <p:nvPr/>
        </p:nvSpPr>
        <p:spPr bwMode="auto">
          <a:xfrm>
            <a:off x="1584960" y="4244267"/>
            <a:ext cx="795992" cy="393508"/>
          </a:xfrm>
          <a:prstGeom prst="rect">
            <a:avLst/>
          </a:prstGeom>
          <a:noFill/>
          <a:ln w="38100">
            <a:noFill/>
            <a:miter lim="800000"/>
            <a:headEnd/>
            <a:tailEnd/>
          </a:ln>
        </p:spPr>
        <p:txBody>
          <a:bodyPr wrap="none" lIns="130622" tIns="65311" rIns="130622" bIns="65311">
            <a:spAutoFit/>
          </a:bodyPr>
          <a:lstStyle/>
          <a:p>
            <a:r>
              <a:rPr lang="en-US" sz="1700" b="1" dirty="0">
                <a:solidFill>
                  <a:srgbClr val="000000"/>
                </a:solidFill>
                <a:latin typeface="Comic Sans MS" pitchFamily="66" charset="0"/>
              </a:rPr>
              <a:t>0001</a:t>
            </a:r>
          </a:p>
        </p:txBody>
      </p:sp>
      <p:sp>
        <p:nvSpPr>
          <p:cNvPr id="51221" name="Text Box 21"/>
          <p:cNvSpPr txBox="1">
            <a:spLocks noChangeArrowheads="1"/>
          </p:cNvSpPr>
          <p:nvPr/>
        </p:nvSpPr>
        <p:spPr bwMode="auto">
          <a:xfrm>
            <a:off x="690880" y="152401"/>
            <a:ext cx="12842240" cy="839784"/>
          </a:xfrm>
          <a:prstGeom prst="rect">
            <a:avLst/>
          </a:prstGeom>
          <a:noFill/>
          <a:ln w="9525">
            <a:noFill/>
            <a:miter lim="800000"/>
            <a:headEnd/>
            <a:tailEnd/>
          </a:ln>
        </p:spPr>
        <p:txBody>
          <a:bodyPr lIns="130622" tIns="65311" rIns="130622" bIns="65311">
            <a:spAutoFit/>
          </a:bodyPr>
          <a:lstStyle/>
          <a:p>
            <a:pPr algn="ctr" eaLnBrk="0" hangingPunct="0"/>
            <a:r>
              <a:rPr lang="en-US" sz="4400" dirty="0">
                <a:latin typeface="+mj-lt"/>
              </a:rPr>
              <a:t>Timely </a:t>
            </a:r>
            <a:r>
              <a:rPr lang="en-US" sz="4400" dirty="0" smtClean="0">
                <a:latin typeface="+mj-lt"/>
              </a:rPr>
              <a:t>Filing</a:t>
            </a:r>
            <a:endParaRPr lang="en-US" sz="4400" dirty="0">
              <a:latin typeface="+mj-lt"/>
            </a:endParaRPr>
          </a:p>
        </p:txBody>
      </p:sp>
      <p:sp>
        <p:nvSpPr>
          <p:cNvPr id="2" name="TextBox 1"/>
          <p:cNvSpPr txBox="1"/>
          <p:nvPr/>
        </p:nvSpPr>
        <p:spPr>
          <a:xfrm>
            <a:off x="7112001" y="5311068"/>
            <a:ext cx="2209800" cy="663905"/>
          </a:xfrm>
          <a:prstGeom prst="rect">
            <a:avLst/>
          </a:prstGeom>
          <a:noFill/>
        </p:spPr>
        <p:txBody>
          <a:bodyPr wrap="square" lIns="130622" tIns="130622" rIns="130622" bIns="130622" rtlCol="0">
            <a:spAutoFit/>
          </a:bodyPr>
          <a:lstStyle/>
          <a:p>
            <a:endParaRPr lang="en-US" dirty="0" smtClean="0">
              <a:latin typeface="+mn-lt"/>
            </a:endParaRPr>
          </a:p>
        </p:txBody>
      </p:sp>
      <p:sp>
        <p:nvSpPr>
          <p:cNvPr id="4" name="TextBox 3"/>
          <p:cNvSpPr txBox="1"/>
          <p:nvPr/>
        </p:nvSpPr>
        <p:spPr>
          <a:xfrm>
            <a:off x="690880" y="992185"/>
            <a:ext cx="11712453" cy="1017848"/>
          </a:xfrm>
          <a:prstGeom prst="rect">
            <a:avLst/>
          </a:prstGeom>
          <a:noFill/>
        </p:spPr>
        <p:txBody>
          <a:bodyPr wrap="square" lIns="130622" tIns="130622" rIns="130622" bIns="130622" rtlCol="0">
            <a:spAutoFit/>
          </a:bodyPr>
          <a:lstStyle/>
          <a:p>
            <a:r>
              <a:rPr lang="en-US" sz="2000" dirty="0"/>
              <a:t>Indicate the TCN in the “Timely Filing Justification – Prior TCN Number” field.</a:t>
            </a:r>
          </a:p>
          <a:p>
            <a:pPr algn="ctr"/>
            <a:endParaRPr lang="en-US" sz="2900" dirty="0">
              <a:latin typeface="+mj-lt"/>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305" y="1629337"/>
            <a:ext cx="12435840" cy="52120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6348248" y="3237304"/>
            <a:ext cx="5913120" cy="684011"/>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4188077318"/>
      </p:ext>
    </p:extLst>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7785735" cy="1371600"/>
          </a:xfrm>
          <a:solidFill>
            <a:schemeClr val="bg1"/>
          </a:solidFill>
        </p:spPr>
        <p:txBody>
          <a:bodyPr/>
          <a:lstStyle/>
          <a:p>
            <a:r>
              <a:rPr lang="en-US" dirty="0" smtClean="0">
                <a:solidFill>
                  <a:schemeClr val="tx1"/>
                </a:solidFill>
              </a:rPr>
              <a:t>New Hospital Outpatient Payment Method</a:t>
            </a:r>
            <a:endParaRPr lang="en-US" dirty="0">
              <a:solidFill>
                <a:schemeClr val="tx1"/>
              </a:solidFill>
            </a:endParaRP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16957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29310" y="569597"/>
            <a:ext cx="12019915" cy="1564105"/>
          </a:xfrm>
        </p:spPr>
        <p:txBody>
          <a:bodyPr/>
          <a:lstStyle/>
          <a:p>
            <a:pPr algn="l" eaLnBrk="1" hangingPunct="1"/>
            <a:r>
              <a:rPr lang="en-US" sz="4400" dirty="0" smtClean="0"/>
              <a:t>Hospital Outpatient Payment Method for New Mexico Medicaid</a:t>
            </a:r>
          </a:p>
        </p:txBody>
      </p:sp>
      <p:sp>
        <p:nvSpPr>
          <p:cNvPr id="41987" name="Rectangle 3"/>
          <p:cNvSpPr>
            <a:spLocks noGrp="1" noChangeArrowheads="1"/>
          </p:cNvSpPr>
          <p:nvPr>
            <p:ph idx="1"/>
          </p:nvPr>
        </p:nvSpPr>
        <p:spPr>
          <a:xfrm>
            <a:off x="467360" y="2415540"/>
            <a:ext cx="12801600" cy="3566160"/>
          </a:xfrm>
        </p:spPr>
        <p:txBody>
          <a:bodyPr>
            <a:normAutofit/>
          </a:bodyPr>
          <a:lstStyle/>
          <a:p>
            <a:pPr marL="653110" indent="-653110">
              <a:lnSpc>
                <a:spcPct val="150000"/>
              </a:lnSpc>
              <a:spcBef>
                <a:spcPts val="857"/>
              </a:spcBef>
              <a:spcAft>
                <a:spcPct val="25000"/>
              </a:spcAft>
              <a:buFont typeface="Arial" pitchFamily="34" charset="0"/>
              <a:buChar char="•"/>
            </a:pPr>
            <a:r>
              <a:rPr lang="en-US" sz="2000" dirty="0" smtClean="0"/>
              <a:t>All General Acute Hospitals and Rehabilitation Hospitals must include a procedure code on every line item to receive payment.</a:t>
            </a:r>
          </a:p>
          <a:p>
            <a:pPr marL="653110" indent="-653110">
              <a:lnSpc>
                <a:spcPct val="150000"/>
              </a:lnSpc>
              <a:spcBef>
                <a:spcPts val="857"/>
              </a:spcBef>
              <a:spcAft>
                <a:spcPct val="25000"/>
              </a:spcAft>
              <a:buFont typeface="Arial" pitchFamily="34" charset="0"/>
              <a:buChar char="•"/>
            </a:pPr>
            <a:r>
              <a:rPr lang="en-US" sz="2000" dirty="0" smtClean="0"/>
              <a:t>It is recommended that you bill all outpatient services for the same date of service on the same claim form all inclusive.</a:t>
            </a:r>
          </a:p>
          <a:p>
            <a:pPr>
              <a:lnSpc>
                <a:spcPct val="150000"/>
              </a:lnSpc>
              <a:spcBef>
                <a:spcPts val="857"/>
              </a:spcBef>
              <a:spcAft>
                <a:spcPct val="25000"/>
              </a:spcAft>
              <a:buFont typeface="Arial" pitchFamily="34" charset="0"/>
              <a:buChar char="•"/>
            </a:pPr>
            <a:endParaRPr lang="en-US" dirty="0" smtClean="0">
              <a:solidFill>
                <a:schemeClr val="accent3">
                  <a:lumMod val="50000"/>
                </a:schemeClr>
              </a:solidFill>
            </a:endParaRPr>
          </a:p>
          <a:p>
            <a:pPr lvl="1" eaLnBrk="1" hangingPunct="1">
              <a:lnSpc>
                <a:spcPct val="150000"/>
              </a:lnSpc>
              <a:buFont typeface="Wingdings" pitchFamily="2" charset="2"/>
              <a:buNone/>
            </a:pPr>
            <a:endParaRPr lang="en-US" dirty="0" smtClean="0">
              <a:solidFill>
                <a:schemeClr val="accent3">
                  <a:lumMod val="50000"/>
                </a:schemeClr>
              </a:solidFill>
            </a:endParaRPr>
          </a:p>
        </p:txBody>
      </p:sp>
      <p:sp>
        <p:nvSpPr>
          <p:cNvPr id="3" name="Date Placeholder 2"/>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4244975138"/>
      </p:ext>
    </p:extLst>
  </p:cSld>
  <p:clrMapOvr>
    <a:masterClrMapping/>
  </p:clrMapOvr>
  <p:transition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7360" y="365760"/>
            <a:ext cx="11934190" cy="1280160"/>
          </a:xfrm>
        </p:spPr>
        <p:txBody>
          <a:bodyPr>
            <a:noAutofit/>
          </a:bodyPr>
          <a:lstStyle/>
          <a:p>
            <a:pPr algn="l" eaLnBrk="1" hangingPunct="1"/>
            <a:r>
              <a:rPr lang="en-US" sz="3600" dirty="0" smtClean="0"/>
              <a:t>New Hospital Outpatient Payment Method for New Mexico Medicaid</a:t>
            </a:r>
          </a:p>
        </p:txBody>
      </p:sp>
      <p:sp>
        <p:nvSpPr>
          <p:cNvPr id="43011" name="Rectangle 3"/>
          <p:cNvSpPr>
            <a:spLocks noGrp="1" noChangeArrowheads="1"/>
          </p:cNvSpPr>
          <p:nvPr>
            <p:ph idx="1"/>
          </p:nvPr>
        </p:nvSpPr>
        <p:spPr>
          <a:xfrm>
            <a:off x="487680" y="1645920"/>
            <a:ext cx="14234160" cy="5394960"/>
          </a:xfrm>
        </p:spPr>
        <p:txBody>
          <a:bodyPr>
            <a:noAutofit/>
          </a:bodyPr>
          <a:lstStyle/>
          <a:p>
            <a:pPr marL="0" indent="0">
              <a:lnSpc>
                <a:spcPct val="150000"/>
              </a:lnSpc>
              <a:spcBef>
                <a:spcPts val="857"/>
              </a:spcBef>
              <a:spcAft>
                <a:spcPts val="857"/>
              </a:spcAft>
              <a:buNone/>
            </a:pPr>
            <a:r>
              <a:rPr lang="en-US" sz="2400" dirty="0"/>
              <a:t>The following resources are available on the HSD/MAD website located at:</a:t>
            </a:r>
          </a:p>
          <a:p>
            <a:pPr marL="0" indent="0">
              <a:lnSpc>
                <a:spcPct val="150000"/>
              </a:lnSpc>
              <a:spcBef>
                <a:spcPts val="857"/>
              </a:spcBef>
              <a:spcAft>
                <a:spcPts val="857"/>
              </a:spcAft>
              <a:buNone/>
            </a:pPr>
            <a:r>
              <a:rPr lang="en-US" sz="2400" dirty="0">
                <a:hlinkClick r:id="rId2"/>
              </a:rPr>
              <a:t>New Mexico Medicaid Fee Schedules</a:t>
            </a:r>
            <a:endParaRPr lang="en-US" sz="2400" dirty="0"/>
          </a:p>
          <a:p>
            <a:pPr marL="981934" lvl="2" indent="-489833">
              <a:lnSpc>
                <a:spcPct val="150000"/>
              </a:lnSpc>
            </a:pPr>
            <a:r>
              <a:rPr lang="en-US" sz="2000" dirty="0" smtClean="0"/>
              <a:t>Hospital </a:t>
            </a:r>
            <a:r>
              <a:rPr lang="en-US" sz="2000" dirty="0"/>
              <a:t>Outpatient Payment Method FAQ</a:t>
            </a:r>
          </a:p>
          <a:p>
            <a:pPr marL="981934" lvl="2" indent="-489833">
              <a:lnSpc>
                <a:spcPct val="150000"/>
              </a:lnSpc>
            </a:pPr>
            <a:r>
              <a:rPr lang="en-US" sz="2000" dirty="0"/>
              <a:t>Hospital Outpatient Payment Method Revenue Codes</a:t>
            </a:r>
          </a:p>
          <a:p>
            <a:pPr marL="981934" lvl="2" indent="-489833">
              <a:lnSpc>
                <a:spcPct val="150000"/>
              </a:lnSpc>
            </a:pPr>
            <a:r>
              <a:rPr lang="en-US" sz="2000" dirty="0"/>
              <a:t>Hospital Outpatient Payment Method Procedure Codes</a:t>
            </a:r>
          </a:p>
          <a:p>
            <a:pPr marL="981934" lvl="2" indent="-489833">
              <a:lnSpc>
                <a:spcPct val="150000"/>
              </a:lnSpc>
            </a:pPr>
            <a:r>
              <a:rPr lang="en-US" sz="2000" dirty="0"/>
              <a:t>Notice of Hospital Outpatient Prospective Payment System Rates</a:t>
            </a:r>
          </a:p>
          <a:p>
            <a:pPr marL="981934" lvl="2" indent="-489833">
              <a:lnSpc>
                <a:spcPct val="150000"/>
              </a:lnSpc>
            </a:pPr>
            <a:r>
              <a:rPr lang="en-US" sz="2000" dirty="0"/>
              <a:t>Explanation of Simulation Spreadsheet for Outpatient services</a:t>
            </a:r>
          </a:p>
        </p:txBody>
      </p:sp>
      <p:sp>
        <p:nvSpPr>
          <p:cNvPr id="3" name="Date Placeholder 2"/>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436950996"/>
      </p:ext>
    </p:extLst>
  </p:cSld>
  <p:clrMapOvr>
    <a:masterClrMapping/>
  </p:clrMapOvr>
  <p:transition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7785735" cy="1371600"/>
          </a:xfrm>
          <a:solidFill>
            <a:schemeClr val="bg1"/>
          </a:solidFill>
        </p:spPr>
        <p:txBody>
          <a:bodyPr/>
          <a:lstStyle/>
          <a:p>
            <a:r>
              <a:rPr lang="en-US" dirty="0" smtClean="0">
                <a:solidFill>
                  <a:schemeClr val="tx1"/>
                </a:solidFill>
              </a:rPr>
              <a:t>Add/Manage Templates</a:t>
            </a:r>
            <a:endParaRPr lang="en-US" dirty="0">
              <a:solidFill>
                <a:schemeClr val="tx1"/>
              </a:solidFill>
            </a:endParaRP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22118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UB-04 Add Claim Template</a:t>
            </a:r>
            <a:endParaRPr lang="en-US" sz="44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354" y="1347524"/>
            <a:ext cx="13167360" cy="5844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1219200" y="3619099"/>
            <a:ext cx="1463040" cy="219476"/>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rgbClr val="C00000"/>
              </a:solidFill>
            </a:endParaRPr>
          </a:p>
        </p:txBody>
      </p:sp>
      <p:sp>
        <p:nvSpPr>
          <p:cNvPr id="6" name="Oval 5"/>
          <p:cNvSpPr/>
          <p:nvPr/>
        </p:nvSpPr>
        <p:spPr bwMode="auto">
          <a:xfrm>
            <a:off x="5974081" y="2264902"/>
            <a:ext cx="1463040" cy="29357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9" name="TextBox 8"/>
          <p:cNvSpPr txBox="1"/>
          <p:nvPr/>
        </p:nvSpPr>
        <p:spPr>
          <a:xfrm>
            <a:off x="4464368" y="5411278"/>
            <a:ext cx="5396865" cy="1494901"/>
          </a:xfrm>
          <a:prstGeom prst="rect">
            <a:avLst/>
          </a:prstGeom>
          <a:solidFill>
            <a:schemeClr val="bg1"/>
          </a:solidFill>
          <a:ln w="19050">
            <a:solidFill>
              <a:srgbClr val="C00000"/>
            </a:solidFill>
          </a:ln>
        </p:spPr>
        <p:txBody>
          <a:bodyPr wrap="square" lIns="130622" tIns="130622" rIns="130622" bIns="130622" rtlCol="0">
            <a:spAutoFit/>
          </a:bodyPr>
          <a:lstStyle/>
          <a:p>
            <a:pPr>
              <a:spcBef>
                <a:spcPts val="0"/>
              </a:spcBef>
              <a:spcAft>
                <a:spcPts val="0"/>
              </a:spcAft>
            </a:pPr>
            <a:r>
              <a:rPr lang="en-US" sz="1600" dirty="0">
                <a:solidFill>
                  <a:srgbClr val="C00000"/>
                </a:solidFill>
              </a:rPr>
              <a:t>The best time to directly enter your claim is Sunday through Friday between the hours of 6 a.m. - 6 p.m. (MST). Claims entered by Friday 6 pm could be adjudicated and reflect as early as Monday on your Remittance Advice. </a:t>
            </a:r>
            <a:endParaRPr lang="en-US" sz="1600" dirty="0">
              <a:solidFill>
                <a:srgbClr val="C00000"/>
              </a:solidFill>
              <a:ea typeface="Times New Roman"/>
            </a:endParaRPr>
          </a:p>
        </p:txBody>
      </p:sp>
      <p:cxnSp>
        <p:nvCxnSpPr>
          <p:cNvPr id="10" name="Straight Arrow Connector 9"/>
          <p:cNvCxnSpPr/>
          <p:nvPr/>
        </p:nvCxnSpPr>
        <p:spPr bwMode="auto">
          <a:xfrm flipH="1" flipV="1">
            <a:off x="8044815" y="3068554"/>
            <a:ext cx="2072640" cy="660283"/>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11" name="TextBox 10"/>
          <p:cNvSpPr txBox="1"/>
          <p:nvPr/>
        </p:nvSpPr>
        <p:spPr>
          <a:xfrm>
            <a:off x="10117455" y="3467928"/>
            <a:ext cx="3433953" cy="1094792"/>
          </a:xfrm>
          <a:prstGeom prst="rect">
            <a:avLst/>
          </a:prstGeom>
          <a:solidFill>
            <a:schemeClr val="bg1"/>
          </a:solidFill>
          <a:ln w="19050">
            <a:solidFill>
              <a:srgbClr val="C00000"/>
            </a:solidFill>
          </a:ln>
        </p:spPr>
        <p:txBody>
          <a:bodyPr wrap="square" lIns="130622" tIns="130622" rIns="130622" bIns="130622" rtlCol="0">
            <a:spAutoFit/>
          </a:bodyPr>
          <a:lstStyle/>
          <a:p>
            <a:pPr fontAlgn="base"/>
            <a:r>
              <a:rPr lang="en-US" sz="1800" dirty="0">
                <a:solidFill>
                  <a:srgbClr val="C00000"/>
                </a:solidFill>
                <a:ea typeface="Times New Roman"/>
              </a:rPr>
              <a:t>Please note </a:t>
            </a:r>
            <a:r>
              <a:rPr lang="en-US" sz="1800" dirty="0" smtClean="0">
                <a:solidFill>
                  <a:srgbClr val="C00000"/>
                </a:solidFill>
                <a:ea typeface="Times New Roman"/>
              </a:rPr>
              <a:t>creating templates </a:t>
            </a:r>
            <a:r>
              <a:rPr lang="en-US" sz="1800" dirty="0">
                <a:solidFill>
                  <a:srgbClr val="C00000"/>
                </a:solidFill>
                <a:ea typeface="Times New Roman"/>
              </a:rPr>
              <a:t>are limited to 25 per user. </a:t>
            </a:r>
            <a:endParaRPr lang="en-US" sz="1800" dirty="0" smtClean="0">
              <a:solidFill>
                <a:srgbClr val="C00000"/>
              </a:solidFill>
              <a:ea typeface="Times New Roman"/>
            </a:endParaRPr>
          </a:p>
          <a:p>
            <a:pPr fontAlgn="base"/>
            <a:endParaRPr lang="en-US" sz="1800" dirty="0">
              <a:solidFill>
                <a:srgbClr val="FF0000"/>
              </a:solidFill>
              <a:ea typeface="Times New Roman"/>
            </a:endParaRPr>
          </a:p>
        </p:txBody>
      </p:sp>
      <p:sp>
        <p:nvSpPr>
          <p:cNvPr id="5" name="Date Placeholder 4"/>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4013484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1720833" cy="987552"/>
          </a:xfrm>
        </p:spPr>
        <p:txBody>
          <a:bodyPr/>
          <a:lstStyle/>
          <a:p>
            <a:pPr algn="l"/>
            <a:r>
              <a:rPr lang="en-US" sz="4400" dirty="0" smtClean="0"/>
              <a:t>UB-04 </a:t>
            </a:r>
            <a:r>
              <a:rPr lang="en-US" sz="4400" dirty="0"/>
              <a:t>Add Claim Template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252" y="1188722"/>
            <a:ext cx="13289280" cy="63093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76756" y="1581150"/>
            <a:ext cx="7058526" cy="747451"/>
          </a:xfrm>
          <a:prstGeom prst="rect">
            <a:avLst/>
          </a:prstGeom>
          <a:solidFill>
            <a:schemeClr val="bg1"/>
          </a:solidFill>
          <a:ln w="19050">
            <a:solidFill>
              <a:srgbClr val="C00000"/>
            </a:solidFill>
          </a:ln>
        </p:spPr>
        <p:txBody>
          <a:bodyPr wrap="square" lIns="130622" tIns="65311" rIns="130622" bIns="65311">
            <a:spAutoFit/>
          </a:bodyPr>
          <a:lstStyle/>
          <a:p>
            <a:r>
              <a:rPr lang="en-US" sz="2000" dirty="0">
                <a:solidFill>
                  <a:srgbClr val="C00000"/>
                </a:solidFill>
                <a:latin typeface="+mn-lt"/>
              </a:rPr>
              <a:t>Fill out any information you would like included in your template</a:t>
            </a:r>
          </a:p>
        </p:txBody>
      </p:sp>
      <p:sp>
        <p:nvSpPr>
          <p:cNvPr id="6" name="Date Placeholder 5"/>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1607079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37" y="1622154"/>
            <a:ext cx="13177345" cy="55486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604517" y="349698"/>
            <a:ext cx="11682733" cy="987552"/>
          </a:xfrm>
        </p:spPr>
        <p:txBody>
          <a:bodyPr/>
          <a:lstStyle/>
          <a:p>
            <a:pPr algn="l"/>
            <a:r>
              <a:rPr lang="en-US" sz="4400" dirty="0" smtClean="0"/>
              <a:t>UB-04 </a:t>
            </a:r>
            <a:r>
              <a:rPr lang="en-US" sz="4400" dirty="0"/>
              <a:t>Add Claim Template</a:t>
            </a:r>
          </a:p>
        </p:txBody>
      </p:sp>
      <p:sp>
        <p:nvSpPr>
          <p:cNvPr id="3" name="Rectangle 2"/>
          <p:cNvSpPr/>
          <p:nvPr/>
        </p:nvSpPr>
        <p:spPr bwMode="auto">
          <a:xfrm>
            <a:off x="6949440" y="4480560"/>
            <a:ext cx="6949440" cy="731520"/>
          </a:xfrm>
          <a:prstGeom prst="rect">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r>
              <a:rPr lang="en-US" sz="2000" dirty="0">
                <a:solidFill>
                  <a:srgbClr val="C00000"/>
                </a:solidFill>
                <a:latin typeface="+mn-lt"/>
              </a:rPr>
              <a:t>Fill out any information you would like included in your template</a:t>
            </a:r>
          </a:p>
          <a:p>
            <a:pPr defTabSz="1306220" fontAlgn="base">
              <a:spcBef>
                <a:spcPct val="0"/>
              </a:spcBef>
              <a:spcAft>
                <a:spcPct val="0"/>
              </a:spcAft>
            </a:pPr>
            <a:endParaRPr lang="en-US" sz="2900" dirty="0">
              <a:solidFill>
                <a:srgbClr val="C00000"/>
              </a:solidFill>
            </a:endParaRPr>
          </a:p>
        </p:txBody>
      </p:sp>
      <p:sp>
        <p:nvSpPr>
          <p:cNvPr id="5" name="Date Placeholder 4"/>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2227470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11/09/2017</a:t>
            </a:r>
            <a:endParaRPr lang="en-US"/>
          </a:p>
        </p:txBody>
      </p:sp>
      <p:sp>
        <p:nvSpPr>
          <p:cNvPr id="9" name="Rectangle 2"/>
          <p:cNvSpPr>
            <a:spLocks noGrp="1" noChangeArrowheads="1"/>
          </p:cNvSpPr>
          <p:nvPr>
            <p:ph type="title"/>
          </p:nvPr>
        </p:nvSpPr>
        <p:spPr>
          <a:xfrm>
            <a:off x="625478" y="1419227"/>
            <a:ext cx="12248041" cy="725488"/>
          </a:xfrm>
          <a:noFill/>
        </p:spPr>
        <p:txBody>
          <a:bodyPr/>
          <a:lstStyle/>
          <a:p>
            <a:r>
              <a:rPr lang="en-US" sz="4400" dirty="0" smtClean="0"/>
              <a:t>Purpose</a:t>
            </a:r>
          </a:p>
        </p:txBody>
      </p:sp>
      <p:sp>
        <p:nvSpPr>
          <p:cNvPr id="10" name="Rectangle 3"/>
          <p:cNvSpPr txBox="1">
            <a:spLocks noChangeArrowheads="1"/>
          </p:cNvSpPr>
          <p:nvPr/>
        </p:nvSpPr>
        <p:spPr bwMode="auto">
          <a:xfrm>
            <a:off x="477523" y="2339495"/>
            <a:ext cx="8824132"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a:lnSpc>
                <a:spcPct val="150000"/>
              </a:lnSpc>
              <a:spcBef>
                <a:spcPts val="600"/>
              </a:spcBef>
              <a:spcAft>
                <a:spcPts val="600"/>
              </a:spcAft>
              <a:defRPr/>
            </a:pPr>
            <a:r>
              <a:rPr lang="en-US" sz="2000" kern="0" dirty="0"/>
              <a:t>The purpose of this workshop is to provide an overview of the </a:t>
            </a:r>
            <a:r>
              <a:rPr lang="en-US" sz="2000" dirty="0"/>
              <a:t>UB-04</a:t>
            </a:r>
            <a:r>
              <a:rPr lang="en-US" sz="2000" kern="0" dirty="0" smtClean="0"/>
              <a:t> direct </a:t>
            </a:r>
            <a:r>
              <a:rPr lang="en-US" sz="2000" kern="0" dirty="0"/>
              <a:t>data entry </a:t>
            </a:r>
            <a:r>
              <a:rPr lang="en-US" sz="2000" kern="0" dirty="0" smtClean="0"/>
              <a:t>claims submission process. </a:t>
            </a:r>
            <a:r>
              <a:rPr lang="en-US" sz="2000" kern="0" dirty="0"/>
              <a:t>Having an understanding of </a:t>
            </a:r>
            <a:r>
              <a:rPr lang="en-US" sz="2000" dirty="0"/>
              <a:t>UB-04</a:t>
            </a:r>
            <a:r>
              <a:rPr lang="en-US" sz="2000" kern="0" dirty="0" smtClean="0"/>
              <a:t> </a:t>
            </a:r>
            <a:r>
              <a:rPr lang="en-US" sz="2000" kern="0" dirty="0"/>
              <a:t>direct data entry </a:t>
            </a:r>
            <a:r>
              <a:rPr lang="en-US" sz="2000" kern="0" dirty="0" smtClean="0"/>
              <a:t>submission via the New Mexico Medicaid </a:t>
            </a:r>
            <a:r>
              <a:rPr lang="en-US" sz="2000" kern="0" smtClean="0"/>
              <a:t>Web Portal will </a:t>
            </a:r>
            <a:r>
              <a:rPr lang="en-US" sz="2000" kern="0" dirty="0"/>
              <a:t>improve billing practices by reducing claim denials and ensuring all rendered services are billed properly.</a:t>
            </a:r>
            <a:r>
              <a:rPr lang="en-US" sz="2000" strike="sngStrike" kern="0" dirty="0"/>
              <a:t> </a:t>
            </a:r>
          </a:p>
        </p:txBody>
      </p:sp>
    </p:spTree>
    <p:extLst>
      <p:ext uri="{BB962C8B-B14F-4D97-AF65-F5344CB8AC3E}">
        <p14:creationId xmlns:p14="http://schemas.microsoft.com/office/powerpoint/2010/main" val="96893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1892283" cy="987552"/>
          </a:xfrm>
        </p:spPr>
        <p:txBody>
          <a:bodyPr/>
          <a:lstStyle/>
          <a:p>
            <a:pPr algn="l"/>
            <a:r>
              <a:rPr lang="en-US" sz="4400" dirty="0" smtClean="0"/>
              <a:t>UB-04 </a:t>
            </a:r>
            <a:r>
              <a:rPr lang="en-US" sz="4400" dirty="0"/>
              <a:t>Add Claim Template</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737360"/>
            <a:ext cx="13167360" cy="5303520"/>
          </a:xfrm>
          <a:prstGeom prst="rect">
            <a:avLst/>
          </a:prstGeom>
          <a:solidFill>
            <a:schemeClr val="bg1"/>
          </a:solidFill>
          <a:ln>
            <a:solidFill>
              <a:schemeClr val="tx1"/>
            </a:solidFill>
          </a:ln>
          <a:effectLst/>
          <a:extLst/>
        </p:spPr>
      </p:pic>
      <p:sp>
        <p:nvSpPr>
          <p:cNvPr id="6" name="Rectangle 5"/>
          <p:cNvSpPr/>
          <p:nvPr/>
        </p:nvSpPr>
        <p:spPr>
          <a:xfrm>
            <a:off x="6840355" y="1749576"/>
            <a:ext cx="7058526" cy="747451"/>
          </a:xfrm>
          <a:prstGeom prst="rect">
            <a:avLst/>
          </a:prstGeom>
          <a:solidFill>
            <a:schemeClr val="bg1"/>
          </a:solidFill>
          <a:ln w="19050">
            <a:solidFill>
              <a:srgbClr val="C00000"/>
            </a:solidFill>
          </a:ln>
        </p:spPr>
        <p:txBody>
          <a:bodyPr wrap="square" lIns="130622" tIns="65311" rIns="130622" bIns="65311">
            <a:spAutoFit/>
          </a:bodyPr>
          <a:lstStyle/>
          <a:p>
            <a:r>
              <a:rPr lang="en-US" sz="2000" dirty="0">
                <a:solidFill>
                  <a:srgbClr val="C00000"/>
                </a:solidFill>
                <a:latin typeface="+mn-lt"/>
              </a:rPr>
              <a:t>Fill out any information you would like included in your template</a:t>
            </a:r>
          </a:p>
        </p:txBody>
      </p:sp>
      <p:sp>
        <p:nvSpPr>
          <p:cNvPr id="3" name="Date Placeholder 2"/>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3507237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1465563" cy="987552"/>
          </a:xfrm>
        </p:spPr>
        <p:txBody>
          <a:bodyPr/>
          <a:lstStyle/>
          <a:p>
            <a:pPr algn="l"/>
            <a:r>
              <a:rPr lang="en-US" sz="4400" dirty="0"/>
              <a:t>UB-04 </a:t>
            </a:r>
            <a:r>
              <a:rPr lang="en-US" sz="4400" dirty="0" smtClean="0"/>
              <a:t>Add </a:t>
            </a:r>
            <a:r>
              <a:rPr lang="en-US" sz="4400" dirty="0"/>
              <a:t>Claim Template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182" y="2417446"/>
            <a:ext cx="12512040" cy="33947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mtClean="0"/>
              <a:t>11/09/2017</a:t>
            </a:r>
            <a:endParaRPr lang="en-US" dirty="0"/>
          </a:p>
        </p:txBody>
      </p:sp>
      <p:sp>
        <p:nvSpPr>
          <p:cNvPr id="6" name="Rectangle 5"/>
          <p:cNvSpPr/>
          <p:nvPr/>
        </p:nvSpPr>
        <p:spPr>
          <a:xfrm>
            <a:off x="6383155" y="6073926"/>
            <a:ext cx="7058526" cy="1670780"/>
          </a:xfrm>
          <a:prstGeom prst="rect">
            <a:avLst/>
          </a:prstGeom>
          <a:solidFill>
            <a:schemeClr val="bg1"/>
          </a:solidFill>
          <a:ln w="19050">
            <a:solidFill>
              <a:srgbClr val="C00000"/>
            </a:solidFill>
          </a:ln>
        </p:spPr>
        <p:txBody>
          <a:bodyPr wrap="square" lIns="130622" tIns="65311" rIns="130622" bIns="65311">
            <a:spAutoFit/>
          </a:bodyPr>
          <a:lstStyle/>
          <a:p>
            <a:r>
              <a:rPr lang="en-US" sz="2000" dirty="0">
                <a:solidFill>
                  <a:srgbClr val="C00000"/>
                </a:solidFill>
                <a:latin typeface="+mn-lt"/>
              </a:rPr>
              <a:t>Fill out any information you would like included in your </a:t>
            </a:r>
            <a:r>
              <a:rPr lang="en-US" sz="2000" dirty="0" smtClean="0">
                <a:solidFill>
                  <a:srgbClr val="C00000"/>
                </a:solidFill>
                <a:latin typeface="+mn-lt"/>
              </a:rPr>
              <a:t>template.</a:t>
            </a:r>
          </a:p>
          <a:p>
            <a:endParaRPr lang="en-US" sz="2000" dirty="0" smtClean="0">
              <a:solidFill>
                <a:srgbClr val="C00000"/>
              </a:solidFill>
            </a:endParaRPr>
          </a:p>
          <a:p>
            <a:r>
              <a:rPr lang="en-US" sz="2000" dirty="0" smtClean="0">
                <a:solidFill>
                  <a:srgbClr val="C00000"/>
                </a:solidFill>
                <a:latin typeface="+mn-lt"/>
              </a:rPr>
              <a:t>Sections can be expanded by checking all sections with Red Text. View next slide for additional fields.</a:t>
            </a:r>
            <a:endParaRPr lang="en-US" sz="2000" dirty="0">
              <a:solidFill>
                <a:srgbClr val="C00000"/>
              </a:solidFill>
              <a:latin typeface="+mn-lt"/>
            </a:endParaRPr>
          </a:p>
        </p:txBody>
      </p:sp>
    </p:spTree>
    <p:extLst>
      <p:ext uri="{BB962C8B-B14F-4D97-AF65-F5344CB8AC3E}">
        <p14:creationId xmlns:p14="http://schemas.microsoft.com/office/powerpoint/2010/main" val="1723101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1673208" cy="987552"/>
          </a:xfrm>
        </p:spPr>
        <p:txBody>
          <a:bodyPr/>
          <a:lstStyle/>
          <a:p>
            <a:pPr algn="l"/>
            <a:r>
              <a:rPr lang="en-US" sz="4400" dirty="0"/>
              <a:t>UB-04 </a:t>
            </a:r>
            <a:r>
              <a:rPr lang="en-US" sz="4400" dirty="0" smtClean="0"/>
              <a:t>Add </a:t>
            </a:r>
            <a:r>
              <a:rPr lang="en-US" sz="4400" dirty="0"/>
              <a:t>Claim Template</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960" y="1920240"/>
            <a:ext cx="1103376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012180" y="1080075"/>
            <a:ext cx="7315200" cy="1363004"/>
          </a:xfrm>
          <a:prstGeom prst="rect">
            <a:avLst/>
          </a:prstGeom>
          <a:solidFill>
            <a:schemeClr val="bg1"/>
          </a:solidFill>
          <a:ln w="19050">
            <a:solidFill>
              <a:srgbClr val="C00000"/>
            </a:solidFill>
          </a:ln>
        </p:spPr>
        <p:txBody>
          <a:bodyPr lIns="130622" tIns="65311" rIns="130622" bIns="65311">
            <a:spAutoFit/>
          </a:bodyPr>
          <a:lstStyle/>
          <a:p>
            <a:r>
              <a:rPr lang="en-US" sz="2000" dirty="0">
                <a:solidFill>
                  <a:srgbClr val="C00000"/>
                </a:solidFill>
              </a:rPr>
              <a:t>Fill out any information you would like included in your template</a:t>
            </a:r>
            <a:r>
              <a:rPr lang="en-US" sz="2000" dirty="0" smtClean="0">
                <a:solidFill>
                  <a:srgbClr val="C00000"/>
                </a:solidFill>
              </a:rPr>
              <a:t>.</a:t>
            </a:r>
            <a:endParaRPr lang="en-US" sz="2000" dirty="0">
              <a:solidFill>
                <a:srgbClr val="C00000"/>
              </a:solidFill>
            </a:endParaRPr>
          </a:p>
          <a:p>
            <a:r>
              <a:rPr lang="en-US" sz="2000" dirty="0">
                <a:solidFill>
                  <a:srgbClr val="C00000"/>
                </a:solidFill>
              </a:rPr>
              <a:t>Sections can be expanded by checking all sections with Red Text.</a:t>
            </a:r>
          </a:p>
        </p:txBody>
      </p:sp>
      <p:sp>
        <p:nvSpPr>
          <p:cNvPr id="3" name="Date Placeholder 2"/>
          <p:cNvSpPr>
            <a:spLocks noGrp="1"/>
          </p:cNvSpPr>
          <p:nvPr>
            <p:ph type="dt" sz="half" idx="2"/>
          </p:nvPr>
        </p:nvSpPr>
        <p:spPr/>
        <p:txBody>
          <a:bodyPr/>
          <a:lstStyle/>
          <a:p>
            <a:pPr>
              <a:defRPr/>
            </a:pPr>
            <a:r>
              <a:rPr lang="en-US" smtClean="0"/>
              <a:t>11/09/2017</a:t>
            </a:r>
            <a:endParaRPr lang="en-US" dirty="0"/>
          </a:p>
        </p:txBody>
      </p:sp>
      <p:cxnSp>
        <p:nvCxnSpPr>
          <p:cNvPr id="5" name="Straight Arrow Connector 4"/>
          <p:cNvCxnSpPr>
            <a:stCxn id="15" idx="1"/>
          </p:cNvCxnSpPr>
          <p:nvPr/>
        </p:nvCxnSpPr>
        <p:spPr>
          <a:xfrm flipH="1">
            <a:off x="3838575" y="1761577"/>
            <a:ext cx="2173605" cy="46727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8268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1831323" cy="987552"/>
          </a:xfrm>
        </p:spPr>
        <p:txBody>
          <a:bodyPr/>
          <a:lstStyle/>
          <a:p>
            <a:pPr algn="l"/>
            <a:r>
              <a:rPr lang="en-US" sz="4400" dirty="0" smtClean="0">
                <a:solidFill>
                  <a:schemeClr val="accent3">
                    <a:lumMod val="50000"/>
                  </a:schemeClr>
                </a:solidFill>
              </a:rPr>
              <a:t>UB-04 </a:t>
            </a:r>
            <a:r>
              <a:rPr lang="en-US" sz="4400" dirty="0">
                <a:solidFill>
                  <a:schemeClr val="accent3">
                    <a:lumMod val="50000"/>
                  </a:schemeClr>
                </a:solidFill>
              </a:rPr>
              <a:t>Add Claim Template</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40" y="1656194"/>
            <a:ext cx="13045440" cy="5394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2"/>
          </p:nvPr>
        </p:nvSpPr>
        <p:spPr/>
        <p:txBody>
          <a:bodyPr/>
          <a:lstStyle/>
          <a:p>
            <a:pPr>
              <a:defRPr/>
            </a:pPr>
            <a:r>
              <a:rPr lang="en-US" smtClean="0"/>
              <a:t>11/09/2017</a:t>
            </a:r>
            <a:endParaRPr lang="en-US" dirty="0"/>
          </a:p>
        </p:txBody>
      </p:sp>
      <p:sp>
        <p:nvSpPr>
          <p:cNvPr id="6" name="Rectangle 5"/>
          <p:cNvSpPr/>
          <p:nvPr/>
        </p:nvSpPr>
        <p:spPr>
          <a:xfrm>
            <a:off x="6107430" y="1337250"/>
            <a:ext cx="7315200" cy="1363004"/>
          </a:xfrm>
          <a:prstGeom prst="rect">
            <a:avLst/>
          </a:prstGeom>
          <a:solidFill>
            <a:schemeClr val="bg1"/>
          </a:solidFill>
          <a:ln w="19050">
            <a:solidFill>
              <a:srgbClr val="C00000"/>
            </a:solidFill>
          </a:ln>
        </p:spPr>
        <p:txBody>
          <a:bodyPr lIns="130622" tIns="65311" rIns="130622" bIns="65311">
            <a:spAutoFit/>
          </a:bodyPr>
          <a:lstStyle/>
          <a:p>
            <a:r>
              <a:rPr lang="en-US" sz="2000" dirty="0">
                <a:solidFill>
                  <a:srgbClr val="C00000"/>
                </a:solidFill>
              </a:rPr>
              <a:t>Fill out any information you would like included in your template</a:t>
            </a:r>
            <a:r>
              <a:rPr lang="en-US" sz="2000" dirty="0" smtClean="0">
                <a:solidFill>
                  <a:srgbClr val="C00000"/>
                </a:solidFill>
              </a:rPr>
              <a:t>.</a:t>
            </a:r>
            <a:endParaRPr lang="en-US" sz="2000" dirty="0">
              <a:solidFill>
                <a:srgbClr val="C00000"/>
              </a:solidFill>
            </a:endParaRPr>
          </a:p>
          <a:p>
            <a:r>
              <a:rPr lang="en-US" sz="2000" dirty="0">
                <a:solidFill>
                  <a:srgbClr val="C00000"/>
                </a:solidFill>
              </a:rPr>
              <a:t>Sections can be expanded by checking all sections with Red Text.</a:t>
            </a:r>
          </a:p>
        </p:txBody>
      </p:sp>
    </p:spTree>
    <p:extLst>
      <p:ext uri="{BB962C8B-B14F-4D97-AF65-F5344CB8AC3E}">
        <p14:creationId xmlns:p14="http://schemas.microsoft.com/office/powerpoint/2010/main" val="188609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1749408" cy="987552"/>
          </a:xfrm>
        </p:spPr>
        <p:txBody>
          <a:bodyPr/>
          <a:lstStyle/>
          <a:p>
            <a:pPr algn="l"/>
            <a:r>
              <a:rPr lang="en-US" sz="4400" b="1" dirty="0" smtClean="0">
                <a:solidFill>
                  <a:schemeClr val="accent3">
                    <a:lumMod val="50000"/>
                  </a:schemeClr>
                </a:solidFill>
              </a:rPr>
              <a:t>UB-04 </a:t>
            </a:r>
            <a:r>
              <a:rPr lang="en-US" sz="4400" b="1" dirty="0">
                <a:solidFill>
                  <a:schemeClr val="accent3">
                    <a:lumMod val="50000"/>
                  </a:schemeClr>
                </a:solidFill>
              </a:rPr>
              <a:t>Add Claim Template</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40" y="2011681"/>
            <a:ext cx="13045440" cy="30975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42560" y="5317641"/>
            <a:ext cx="7315200" cy="1363004"/>
          </a:xfrm>
          <a:prstGeom prst="rect">
            <a:avLst/>
          </a:prstGeom>
          <a:solidFill>
            <a:schemeClr val="bg1"/>
          </a:solidFill>
          <a:ln w="19050">
            <a:solidFill>
              <a:srgbClr val="C00000"/>
            </a:solidFill>
          </a:ln>
        </p:spPr>
        <p:txBody>
          <a:bodyPr lIns="130622" tIns="65311" rIns="130622" bIns="65311">
            <a:spAutoFit/>
          </a:bodyPr>
          <a:lstStyle/>
          <a:p>
            <a:r>
              <a:rPr lang="en-US" sz="2000" dirty="0">
                <a:solidFill>
                  <a:srgbClr val="C00000"/>
                </a:solidFill>
              </a:rPr>
              <a:t>Fill out any information you would like included in your </a:t>
            </a:r>
            <a:r>
              <a:rPr lang="en-US" sz="2000" dirty="0" smtClean="0">
                <a:solidFill>
                  <a:srgbClr val="C00000"/>
                </a:solidFill>
              </a:rPr>
              <a:t>template.</a:t>
            </a:r>
          </a:p>
          <a:p>
            <a:r>
              <a:rPr lang="en-US" sz="2000" dirty="0">
                <a:solidFill>
                  <a:srgbClr val="C00000"/>
                </a:solidFill>
              </a:rPr>
              <a:t>Sections can be expanded by checking all sections with Red Text</a:t>
            </a:r>
            <a:r>
              <a:rPr lang="en-US" sz="2000" b="1" dirty="0" smtClean="0">
                <a:solidFill>
                  <a:srgbClr val="C00000"/>
                </a:solidFill>
              </a:rPr>
              <a:t>.</a:t>
            </a:r>
            <a:endParaRPr lang="en-US" sz="2000" dirty="0" smtClean="0">
              <a:solidFill>
                <a:srgbClr val="C00000"/>
              </a:solidFill>
            </a:endParaRPr>
          </a:p>
        </p:txBody>
      </p:sp>
      <p:sp>
        <p:nvSpPr>
          <p:cNvPr id="3" name="Date Placeholder 2"/>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1933885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b="1" dirty="0" smtClean="0">
                <a:solidFill>
                  <a:schemeClr val="accent3">
                    <a:lumMod val="50000"/>
                  </a:schemeClr>
                </a:solidFill>
              </a:rPr>
              <a:t>UB-04 </a:t>
            </a:r>
            <a:r>
              <a:rPr lang="en-US" sz="4400" b="1" dirty="0">
                <a:solidFill>
                  <a:schemeClr val="accent3">
                    <a:lumMod val="50000"/>
                  </a:schemeClr>
                </a:solidFill>
              </a:rPr>
              <a:t>Add Claim Template</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435" y="1308077"/>
            <a:ext cx="12679680" cy="5760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bwMode="auto">
          <a:xfrm>
            <a:off x="4998720" y="1828800"/>
            <a:ext cx="0" cy="0"/>
          </a:xfrm>
          <a:prstGeom prst="straightConnector1">
            <a:avLst/>
          </a:prstGeom>
          <a:solidFill>
            <a:schemeClr val="tx2"/>
          </a:solidFill>
          <a:ln w="9525" cap="flat" cmpd="sng" algn="ctr">
            <a:solidFill>
              <a:schemeClr val="tx2"/>
            </a:solidFill>
            <a:prstDash val="solid"/>
            <a:round/>
            <a:headEnd type="none" w="med" len="med"/>
            <a:tailEnd type="arrow"/>
          </a:ln>
          <a:effectLst/>
        </p:spPr>
      </p:cxnSp>
      <p:sp>
        <p:nvSpPr>
          <p:cNvPr id="3" name="Date Placeholder 2"/>
          <p:cNvSpPr>
            <a:spLocks noGrp="1"/>
          </p:cNvSpPr>
          <p:nvPr>
            <p:ph type="dt" sz="half" idx="2"/>
          </p:nvPr>
        </p:nvSpPr>
        <p:spPr/>
        <p:txBody>
          <a:bodyPr/>
          <a:lstStyle/>
          <a:p>
            <a:pPr>
              <a:defRPr/>
            </a:pPr>
            <a:r>
              <a:rPr lang="en-US" smtClean="0"/>
              <a:t>11/09/2017</a:t>
            </a:r>
            <a:endParaRPr lang="en-US" dirty="0"/>
          </a:p>
        </p:txBody>
      </p:sp>
      <p:sp>
        <p:nvSpPr>
          <p:cNvPr id="11" name="Rectangle 10"/>
          <p:cNvSpPr/>
          <p:nvPr/>
        </p:nvSpPr>
        <p:spPr>
          <a:xfrm>
            <a:off x="3737610" y="6244483"/>
            <a:ext cx="7315200" cy="1363004"/>
          </a:xfrm>
          <a:prstGeom prst="rect">
            <a:avLst/>
          </a:prstGeom>
          <a:solidFill>
            <a:schemeClr val="bg1"/>
          </a:solidFill>
          <a:ln w="19050">
            <a:solidFill>
              <a:srgbClr val="C00000"/>
            </a:solidFill>
          </a:ln>
        </p:spPr>
        <p:txBody>
          <a:bodyPr lIns="130622" tIns="65311" rIns="130622" bIns="65311">
            <a:spAutoFit/>
          </a:bodyPr>
          <a:lstStyle/>
          <a:p>
            <a:r>
              <a:rPr lang="en-US" sz="2000" dirty="0">
                <a:solidFill>
                  <a:srgbClr val="C00000"/>
                </a:solidFill>
              </a:rPr>
              <a:t>Fill out any information you would like included in your </a:t>
            </a:r>
            <a:r>
              <a:rPr lang="en-US" sz="2000" dirty="0" smtClean="0">
                <a:solidFill>
                  <a:srgbClr val="C00000"/>
                </a:solidFill>
              </a:rPr>
              <a:t>template.</a:t>
            </a:r>
          </a:p>
          <a:p>
            <a:r>
              <a:rPr lang="en-US" sz="2000" dirty="0">
                <a:solidFill>
                  <a:srgbClr val="C00000"/>
                </a:solidFill>
              </a:rPr>
              <a:t>Sections can be expanded by checking all sections with Red Text</a:t>
            </a:r>
            <a:r>
              <a:rPr lang="en-US" sz="2000" b="1" dirty="0" smtClean="0">
                <a:solidFill>
                  <a:srgbClr val="C00000"/>
                </a:solidFill>
              </a:rPr>
              <a:t>.</a:t>
            </a:r>
            <a:endParaRPr lang="en-US" sz="2000" dirty="0" smtClean="0">
              <a:solidFill>
                <a:srgbClr val="C00000"/>
              </a:solidFill>
            </a:endParaRPr>
          </a:p>
        </p:txBody>
      </p:sp>
      <p:sp>
        <p:nvSpPr>
          <p:cNvPr id="7" name="Rectangle 6"/>
          <p:cNvSpPr/>
          <p:nvPr/>
        </p:nvSpPr>
        <p:spPr>
          <a:xfrm>
            <a:off x="9852916" y="1293886"/>
            <a:ext cx="4211569" cy="2286334"/>
          </a:xfrm>
          <a:prstGeom prst="rect">
            <a:avLst/>
          </a:prstGeom>
          <a:solidFill>
            <a:schemeClr val="bg1"/>
          </a:solidFill>
          <a:ln w="19050">
            <a:solidFill>
              <a:srgbClr val="C00000"/>
            </a:solidFill>
          </a:ln>
        </p:spPr>
        <p:txBody>
          <a:bodyPr wrap="square" lIns="130622" tIns="65311" rIns="130622" bIns="65311">
            <a:spAutoFit/>
          </a:bodyPr>
          <a:lstStyle/>
          <a:p>
            <a:pPr algn="ctr"/>
            <a:r>
              <a:rPr lang="en-US" sz="2000" dirty="0">
                <a:solidFill>
                  <a:srgbClr val="C00000"/>
                </a:solidFill>
              </a:rPr>
              <a:t>Decimal point is not required for diagnosis. Using a decimal point will result in the error message below. </a:t>
            </a:r>
          </a:p>
          <a:p>
            <a:pPr algn="ctr"/>
            <a:r>
              <a:rPr lang="en-US" sz="2000" dirty="0">
                <a:solidFill>
                  <a:srgbClr val="C00000"/>
                </a:solidFill>
              </a:rPr>
              <a:t>“Diagnosis Code </a:t>
            </a:r>
            <a:r>
              <a:rPr lang="en-US" sz="2000" dirty="0" smtClean="0">
                <a:solidFill>
                  <a:srgbClr val="C00000"/>
                </a:solidFill>
              </a:rPr>
              <a:t>must </a:t>
            </a:r>
            <a:r>
              <a:rPr lang="en-US" sz="2000" dirty="0">
                <a:solidFill>
                  <a:srgbClr val="C00000"/>
                </a:solidFill>
              </a:rPr>
              <a:t>be at least three alphanumeric characters and cannot include decimals.”</a:t>
            </a:r>
          </a:p>
        </p:txBody>
      </p:sp>
    </p:spTree>
    <p:extLst>
      <p:ext uri="{BB962C8B-B14F-4D97-AF65-F5344CB8AC3E}">
        <p14:creationId xmlns:p14="http://schemas.microsoft.com/office/powerpoint/2010/main" val="4059823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1825608" cy="987552"/>
          </a:xfrm>
        </p:spPr>
        <p:txBody>
          <a:bodyPr/>
          <a:lstStyle/>
          <a:p>
            <a:pPr algn="l"/>
            <a:r>
              <a:rPr lang="en-US" sz="4400" dirty="0" smtClean="0">
                <a:solidFill>
                  <a:schemeClr val="accent3">
                    <a:lumMod val="50000"/>
                  </a:schemeClr>
                </a:solidFill>
              </a:rPr>
              <a:t>UB-04 </a:t>
            </a:r>
            <a:r>
              <a:rPr lang="en-US" sz="4400" dirty="0">
                <a:solidFill>
                  <a:schemeClr val="accent3">
                    <a:lumMod val="50000"/>
                  </a:schemeClr>
                </a:solidFill>
              </a:rPr>
              <a:t>Manage Claim Template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92" y="1737360"/>
            <a:ext cx="12801602" cy="58464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466295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7785735" cy="1371600"/>
          </a:xfrm>
          <a:solidFill>
            <a:schemeClr val="bg1"/>
          </a:solidFill>
        </p:spPr>
        <p:txBody>
          <a:bodyPr/>
          <a:lstStyle/>
          <a:p>
            <a:r>
              <a:rPr lang="en-US" dirty="0" smtClean="0"/>
              <a:t>Medicaid Primary </a:t>
            </a:r>
            <a:r>
              <a:rPr lang="en-US" dirty="0">
                <a:solidFill>
                  <a:schemeClr val="tx1"/>
                </a:solidFill>
              </a:rPr>
              <a:t>Web Portal Claim Submission</a:t>
            </a:r>
            <a:endParaRPr lang="en-US" dirty="0"/>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311999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7" y="1005841"/>
            <a:ext cx="12557762" cy="6206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1"/>
          <p:cNvSpPr txBox="1">
            <a:spLocks noChangeArrowheads="1"/>
          </p:cNvSpPr>
          <p:nvPr/>
        </p:nvSpPr>
        <p:spPr bwMode="auto">
          <a:xfrm>
            <a:off x="548640" y="137161"/>
            <a:ext cx="11814810" cy="809006"/>
          </a:xfrm>
          <a:prstGeom prst="rect">
            <a:avLst/>
          </a:prstGeom>
          <a:noFill/>
          <a:ln w="9525">
            <a:noFill/>
            <a:miter lim="800000"/>
            <a:headEnd/>
            <a:tailEnd/>
          </a:ln>
        </p:spPr>
        <p:txBody>
          <a:bodyPr wrap="square" lIns="130622" tIns="65311" rIns="130622" bIns="65311">
            <a:spAutoFit/>
          </a:bodyPr>
          <a:lstStyle/>
          <a:p>
            <a:pPr eaLnBrk="0" hangingPunct="0"/>
            <a:r>
              <a:rPr lang="en-US" sz="4400" dirty="0"/>
              <a:t>Online Claims Entry </a:t>
            </a:r>
          </a:p>
        </p:txBody>
      </p:sp>
      <p:sp>
        <p:nvSpPr>
          <p:cNvPr id="2" name="Date Placeholder 1"/>
          <p:cNvSpPr>
            <a:spLocks noGrp="1"/>
          </p:cNvSpPr>
          <p:nvPr>
            <p:ph type="dt" sz="half" idx="10"/>
          </p:nvPr>
        </p:nvSpPr>
        <p:spPr/>
        <p:txBody>
          <a:bodyPr/>
          <a:lstStyle/>
          <a:p>
            <a:r>
              <a:rPr lang="en-US" smtClean="0">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3609637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20" y="1380686"/>
            <a:ext cx="13289280" cy="63093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1"/>
          <p:cNvSpPr txBox="1">
            <a:spLocks noChangeArrowheads="1"/>
          </p:cNvSpPr>
          <p:nvPr/>
        </p:nvSpPr>
        <p:spPr bwMode="auto">
          <a:xfrm>
            <a:off x="548640" y="137161"/>
            <a:ext cx="11833459" cy="809006"/>
          </a:xfrm>
          <a:prstGeom prst="rect">
            <a:avLst/>
          </a:prstGeom>
          <a:noFill/>
          <a:ln w="9525">
            <a:noFill/>
            <a:miter lim="800000"/>
            <a:headEnd/>
            <a:tailEnd/>
          </a:ln>
        </p:spPr>
        <p:txBody>
          <a:bodyPr wrap="square" lIns="130622" tIns="65311" rIns="130622" bIns="65311">
            <a:spAutoFit/>
          </a:bodyPr>
          <a:lstStyle/>
          <a:p>
            <a:pPr eaLnBrk="0" hangingPunct="0"/>
            <a:r>
              <a:rPr lang="en-US" sz="4400" dirty="0">
                <a:latin typeface="+mj-lt"/>
              </a:rPr>
              <a:t>Online Claims Entry Primary Claim </a:t>
            </a:r>
            <a:r>
              <a:rPr lang="en-US" sz="4400" i="1" dirty="0" smtClean="0">
                <a:latin typeface="+mj-lt"/>
              </a:rPr>
              <a:t>Continued</a:t>
            </a:r>
            <a:endParaRPr lang="en-US" sz="4400" i="1" dirty="0">
              <a:latin typeface="+mj-lt"/>
            </a:endParaRPr>
          </a:p>
        </p:txBody>
      </p:sp>
      <p:sp>
        <p:nvSpPr>
          <p:cNvPr id="4" name="TextBox 3"/>
          <p:cNvSpPr txBox="1"/>
          <p:nvPr/>
        </p:nvSpPr>
        <p:spPr>
          <a:xfrm>
            <a:off x="8203934" y="1280161"/>
            <a:ext cx="4998718" cy="879348"/>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dirty="0" smtClean="0">
                <a:solidFill>
                  <a:srgbClr val="C00000"/>
                </a:solidFill>
                <a:latin typeface="+mn-lt"/>
              </a:rPr>
              <a:t>Click on the Red Text for the UB-04 Claim form instructions </a:t>
            </a:r>
          </a:p>
        </p:txBody>
      </p:sp>
      <p:sp>
        <p:nvSpPr>
          <p:cNvPr id="8" name="Oval 7"/>
          <p:cNvSpPr/>
          <p:nvPr/>
        </p:nvSpPr>
        <p:spPr bwMode="auto">
          <a:xfrm>
            <a:off x="491289" y="1979052"/>
            <a:ext cx="5974080" cy="374881"/>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rgbClr val="C00000"/>
              </a:solidFill>
            </a:endParaRPr>
          </a:p>
        </p:txBody>
      </p:sp>
      <p:cxnSp>
        <p:nvCxnSpPr>
          <p:cNvPr id="14" name="Straight Arrow Connector 13"/>
          <p:cNvCxnSpPr>
            <a:stCxn id="4" idx="1"/>
          </p:cNvCxnSpPr>
          <p:nvPr/>
        </p:nvCxnSpPr>
        <p:spPr bwMode="auto">
          <a:xfrm flipH="1">
            <a:off x="6465369" y="1719835"/>
            <a:ext cx="1738565" cy="439674"/>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2" name="Date Placeholder 1"/>
          <p:cNvSpPr>
            <a:spLocks noGrp="1"/>
          </p:cNvSpPr>
          <p:nvPr>
            <p:ph type="dt" sz="half" idx="10"/>
          </p:nvPr>
        </p:nvSpPr>
        <p:spPr/>
        <p:txBody>
          <a:bodyPr/>
          <a:lstStyle/>
          <a:p>
            <a:r>
              <a:rPr lang="en-US" smtClean="0">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1543307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11/09/2017</a:t>
            </a:r>
            <a:endParaRPr lang="en-US"/>
          </a:p>
        </p:txBody>
      </p:sp>
      <p:sp>
        <p:nvSpPr>
          <p:cNvPr id="9" name="Rectangle 2"/>
          <p:cNvSpPr>
            <a:spLocks noGrp="1" noChangeArrowheads="1"/>
          </p:cNvSpPr>
          <p:nvPr>
            <p:ph type="title"/>
          </p:nvPr>
        </p:nvSpPr>
        <p:spPr>
          <a:xfrm>
            <a:off x="625478" y="1419227"/>
            <a:ext cx="12248041" cy="725488"/>
          </a:xfrm>
          <a:noFill/>
        </p:spPr>
        <p:txBody>
          <a:bodyPr/>
          <a:lstStyle/>
          <a:p>
            <a:pPr lvl="0" defTabSz="457200">
              <a:lnSpc>
                <a:spcPct val="90000"/>
              </a:lnSpc>
              <a:defRPr/>
            </a:pPr>
            <a:r>
              <a:rPr lang="en-US" sz="4400" smtClean="0"/>
              <a:t>Objectives</a:t>
            </a:r>
            <a:endParaRPr lang="en-US" sz="4400" dirty="0"/>
          </a:p>
        </p:txBody>
      </p:sp>
      <p:sp>
        <p:nvSpPr>
          <p:cNvPr id="10" name="Rectangle 3"/>
          <p:cNvSpPr txBox="1">
            <a:spLocks noChangeArrowheads="1"/>
          </p:cNvSpPr>
          <p:nvPr/>
        </p:nvSpPr>
        <p:spPr bwMode="auto">
          <a:xfrm>
            <a:off x="477523" y="2339495"/>
            <a:ext cx="7620000"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1588" lvl="1">
              <a:lnSpc>
                <a:spcPct val="90000"/>
              </a:lnSpc>
              <a:spcBef>
                <a:spcPct val="30000"/>
              </a:spcBef>
              <a:buSzPct val="75000"/>
              <a:defRPr/>
            </a:pPr>
            <a:r>
              <a:rPr lang="en-US" sz="2000" kern="0" dirty="0"/>
              <a:t>Review the following processes regarding </a:t>
            </a:r>
            <a:r>
              <a:rPr lang="en-US" sz="2000" kern="0" dirty="0" smtClean="0"/>
              <a:t>UB-04 </a:t>
            </a:r>
            <a:r>
              <a:rPr lang="en-US" sz="2000" kern="0" dirty="0"/>
              <a:t>claim submissions:</a:t>
            </a:r>
          </a:p>
          <a:p>
            <a:pPr marL="996010" lvl="1" indent="-342900">
              <a:buFont typeface="Arial" panose="020B0604020202020204" pitchFamily="34" charset="0"/>
              <a:buChar char="•"/>
            </a:pPr>
            <a:r>
              <a:rPr lang="en-US" sz="2000" dirty="0" smtClean="0"/>
              <a:t>Claim </a:t>
            </a:r>
            <a:r>
              <a:rPr lang="en-US" sz="2000" dirty="0"/>
              <a:t>Form Instructions</a:t>
            </a:r>
          </a:p>
          <a:p>
            <a:pPr marL="996010" lvl="1" indent="-342900">
              <a:buFont typeface="Arial" panose="020B0604020202020204" pitchFamily="34" charset="0"/>
              <a:buChar char="•"/>
            </a:pPr>
            <a:r>
              <a:rPr lang="en-US" sz="2000" dirty="0"/>
              <a:t>Timely </a:t>
            </a:r>
            <a:r>
              <a:rPr lang="en-US" sz="2000" dirty="0" smtClean="0"/>
              <a:t>Filing</a:t>
            </a:r>
            <a:endParaRPr lang="en-US" sz="2000" dirty="0"/>
          </a:p>
          <a:p>
            <a:pPr lvl="1">
              <a:buFont typeface="Arial" pitchFamily="34" charset="0"/>
              <a:buChar char="•"/>
              <a:defRPr/>
            </a:pPr>
            <a:r>
              <a:rPr lang="en-US" sz="2000" dirty="0"/>
              <a:t>    New Hospital Outpatient Payment Method</a:t>
            </a:r>
          </a:p>
          <a:p>
            <a:pPr lvl="1">
              <a:buFont typeface="Arial" pitchFamily="34" charset="0"/>
              <a:buChar char="•"/>
              <a:defRPr/>
            </a:pPr>
            <a:r>
              <a:rPr lang="en-US" sz="2000" dirty="0"/>
              <a:t>    Add/Manage Templates</a:t>
            </a:r>
          </a:p>
          <a:p>
            <a:pPr marL="996010" lvl="1" indent="-342900">
              <a:buFont typeface="Arial" panose="020B0604020202020204" pitchFamily="34" charset="0"/>
              <a:buChar char="•"/>
            </a:pPr>
            <a:r>
              <a:rPr lang="en-US" sz="2000" dirty="0"/>
              <a:t>Medicaid Primary Claims</a:t>
            </a:r>
          </a:p>
          <a:p>
            <a:pPr marL="996010" lvl="1" indent="-342900">
              <a:buFont typeface="Arial" panose="020B0604020202020204" pitchFamily="34" charset="0"/>
              <a:buChar char="•"/>
            </a:pPr>
            <a:r>
              <a:rPr lang="en-US" sz="2000" dirty="0"/>
              <a:t>Medicaid (TPL) Third Party Liability and PPO/HMO Claims</a:t>
            </a:r>
          </a:p>
          <a:p>
            <a:pPr marL="996010" lvl="1" indent="-342900">
              <a:buFont typeface="Arial" panose="020B0604020202020204" pitchFamily="34" charset="0"/>
              <a:buChar char="•"/>
            </a:pPr>
            <a:r>
              <a:rPr lang="en-US" sz="2000" dirty="0"/>
              <a:t>Medicare Replacement Plans</a:t>
            </a:r>
          </a:p>
          <a:p>
            <a:pPr marL="996010" lvl="1" indent="-342900">
              <a:buFont typeface="Arial" panose="020B0604020202020204" pitchFamily="34" charset="0"/>
              <a:buChar char="•"/>
            </a:pPr>
            <a:r>
              <a:rPr lang="en-US" sz="2000" dirty="0"/>
              <a:t>Medicare Primary Claims</a:t>
            </a:r>
          </a:p>
        </p:txBody>
      </p:sp>
    </p:spTree>
    <p:extLst>
      <p:ext uri="{BB962C8B-B14F-4D97-AF65-F5344CB8AC3E}">
        <p14:creationId xmlns:p14="http://schemas.microsoft.com/office/powerpoint/2010/main" val="34679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5360" y="365760"/>
            <a:ext cx="11426190" cy="940904"/>
          </a:xfrm>
          <a:prstGeom prst="rect">
            <a:avLst/>
          </a:prstGeom>
          <a:noFill/>
        </p:spPr>
        <p:txBody>
          <a:bodyPr wrap="square" lIns="130622" tIns="130622" rIns="130622" bIns="130622" rtlCol="0">
            <a:spAutoFit/>
          </a:bodyPr>
          <a:lstStyle/>
          <a:p>
            <a:r>
              <a:rPr lang="en-US" sz="4400" dirty="0">
                <a:latin typeface="+mj-lt"/>
              </a:rPr>
              <a:t>Additional Information Option</a:t>
            </a:r>
          </a:p>
        </p:txBody>
      </p:sp>
      <p:sp>
        <p:nvSpPr>
          <p:cNvPr id="10" name="Rectangle 9"/>
          <p:cNvSpPr/>
          <p:nvPr/>
        </p:nvSpPr>
        <p:spPr bwMode="auto">
          <a:xfrm>
            <a:off x="9631680" y="4458904"/>
            <a:ext cx="1950720" cy="137160"/>
          </a:xfrm>
          <a:prstGeom prst="rect">
            <a:avLst/>
          </a:prstGeom>
          <a:solidFill>
            <a:schemeClr val="bg1"/>
          </a:solidFill>
          <a:ln w="9525" cap="flat" cmpd="sng" algn="ctr">
            <a:no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7" name="Rectangle 6"/>
          <p:cNvSpPr/>
          <p:nvPr/>
        </p:nvSpPr>
        <p:spPr bwMode="auto">
          <a:xfrm>
            <a:off x="4876800" y="5315551"/>
            <a:ext cx="2804160" cy="35372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12" name="Rectangle 11"/>
          <p:cNvSpPr/>
          <p:nvPr/>
        </p:nvSpPr>
        <p:spPr bwMode="auto">
          <a:xfrm>
            <a:off x="4851133" y="5856973"/>
            <a:ext cx="2804160" cy="1828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13" name="Rectangle 12"/>
          <p:cNvSpPr/>
          <p:nvPr/>
        </p:nvSpPr>
        <p:spPr bwMode="auto">
          <a:xfrm>
            <a:off x="4863966" y="5029201"/>
            <a:ext cx="2804160" cy="1828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8" name="Rectangle 7"/>
          <p:cNvSpPr/>
          <p:nvPr/>
        </p:nvSpPr>
        <p:spPr bwMode="auto">
          <a:xfrm>
            <a:off x="4511040" y="4440256"/>
            <a:ext cx="1584960" cy="1389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37938"/>
            <a:ext cx="13411200"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a:stCxn id="6" idx="1"/>
          </p:cNvCxnSpPr>
          <p:nvPr/>
        </p:nvCxnSpPr>
        <p:spPr bwMode="auto">
          <a:xfrm flipH="1" flipV="1">
            <a:off x="5343627" y="3108961"/>
            <a:ext cx="1421328" cy="879952"/>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4" name="Straight Arrow Connector 13"/>
          <p:cNvCxnSpPr>
            <a:stCxn id="6" idx="1"/>
          </p:cNvCxnSpPr>
          <p:nvPr/>
        </p:nvCxnSpPr>
        <p:spPr bwMode="auto">
          <a:xfrm flipH="1">
            <a:off x="4998723" y="3988913"/>
            <a:ext cx="1766232" cy="1503503"/>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6" name="TextBox 5"/>
          <p:cNvSpPr txBox="1"/>
          <p:nvPr/>
        </p:nvSpPr>
        <p:spPr>
          <a:xfrm>
            <a:off x="6764955" y="3549239"/>
            <a:ext cx="5101590" cy="879348"/>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dirty="0">
                <a:solidFill>
                  <a:srgbClr val="C00000"/>
                </a:solidFill>
                <a:latin typeface="+mj-lt"/>
              </a:rPr>
              <a:t>Sections can be expanded by </a:t>
            </a:r>
            <a:r>
              <a:rPr lang="en-US" sz="2000" dirty="0" smtClean="0">
                <a:solidFill>
                  <a:srgbClr val="C00000"/>
                </a:solidFill>
                <a:latin typeface="+mj-lt"/>
              </a:rPr>
              <a:t>selecting all </a:t>
            </a:r>
            <a:r>
              <a:rPr lang="en-US" sz="2000" dirty="0">
                <a:solidFill>
                  <a:srgbClr val="C00000"/>
                </a:solidFill>
                <a:latin typeface="+mj-lt"/>
              </a:rPr>
              <a:t>sections with Red Text</a:t>
            </a:r>
            <a:endParaRPr lang="en-US" sz="2000" dirty="0" smtClean="0">
              <a:solidFill>
                <a:srgbClr val="C00000"/>
              </a:solidFill>
              <a:latin typeface="+mj-lt"/>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3623076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501" y="1009981"/>
            <a:ext cx="11471057" cy="66403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 Box 21"/>
          <p:cNvSpPr txBox="1">
            <a:spLocks noChangeArrowheads="1"/>
          </p:cNvSpPr>
          <p:nvPr/>
        </p:nvSpPr>
        <p:spPr bwMode="auto">
          <a:xfrm>
            <a:off x="548640" y="137161"/>
            <a:ext cx="11748135" cy="809006"/>
          </a:xfrm>
          <a:prstGeom prst="rect">
            <a:avLst/>
          </a:prstGeom>
          <a:noFill/>
          <a:ln w="9525">
            <a:noFill/>
            <a:miter lim="800000"/>
            <a:headEnd/>
            <a:tailEnd/>
          </a:ln>
        </p:spPr>
        <p:txBody>
          <a:bodyPr wrap="square" lIns="130622" tIns="65311" rIns="130622" bIns="65311">
            <a:spAutoFit/>
          </a:bodyPr>
          <a:lstStyle/>
          <a:p>
            <a:pPr eaLnBrk="0" hangingPunct="0"/>
            <a:r>
              <a:rPr lang="en-US" sz="4400" dirty="0">
                <a:latin typeface="+mj-lt"/>
              </a:rPr>
              <a:t>Online Claims Entry Primary Claim </a:t>
            </a:r>
            <a:r>
              <a:rPr lang="en-US" sz="4400" i="1" dirty="0" smtClean="0">
                <a:latin typeface="+mj-lt"/>
              </a:rPr>
              <a:t>Continued</a:t>
            </a:r>
            <a:endParaRPr lang="en-US" sz="4400" i="1" dirty="0">
              <a:latin typeface="+mj-lt"/>
            </a:endParaRPr>
          </a:p>
        </p:txBody>
      </p:sp>
      <p:cxnSp>
        <p:nvCxnSpPr>
          <p:cNvPr id="16" name="Straight Arrow Connector 15"/>
          <p:cNvCxnSpPr/>
          <p:nvPr/>
        </p:nvCxnSpPr>
        <p:spPr bwMode="auto">
          <a:xfrm flipH="1">
            <a:off x="2434975" y="6205591"/>
            <a:ext cx="5073144"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20" name="TextBox 19"/>
          <p:cNvSpPr txBox="1"/>
          <p:nvPr/>
        </p:nvSpPr>
        <p:spPr>
          <a:xfrm>
            <a:off x="7508119" y="5639409"/>
            <a:ext cx="5101590" cy="879348"/>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smtClean="0">
                <a:solidFill>
                  <a:srgbClr val="C00000"/>
                </a:solidFill>
                <a:latin typeface="+mn-lt"/>
              </a:rPr>
              <a:t>Select “None” since no other insurance is involved.</a:t>
            </a:r>
          </a:p>
        </p:txBody>
      </p:sp>
      <p:sp>
        <p:nvSpPr>
          <p:cNvPr id="2" name="Date Placeholder 1"/>
          <p:cNvSpPr>
            <a:spLocks noGrp="1"/>
          </p:cNvSpPr>
          <p:nvPr>
            <p:ph type="dt" sz="half" idx="10"/>
          </p:nvPr>
        </p:nvSpPr>
        <p:spPr/>
        <p:txBody>
          <a:bodyPr/>
          <a:lstStyle/>
          <a:p>
            <a:r>
              <a:rPr lang="en-US" smtClean="0">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262030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880" y="1005840"/>
            <a:ext cx="10728960" cy="6400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1"/>
          <p:cNvSpPr txBox="1">
            <a:spLocks noChangeArrowheads="1"/>
          </p:cNvSpPr>
          <p:nvPr/>
        </p:nvSpPr>
        <p:spPr bwMode="auto">
          <a:xfrm>
            <a:off x="548640" y="137161"/>
            <a:ext cx="11887200" cy="809006"/>
          </a:xfrm>
          <a:prstGeom prst="rect">
            <a:avLst/>
          </a:prstGeom>
          <a:noFill/>
          <a:ln w="9525">
            <a:noFill/>
            <a:miter lim="800000"/>
            <a:headEnd/>
            <a:tailEnd/>
          </a:ln>
        </p:spPr>
        <p:txBody>
          <a:bodyPr wrap="square" lIns="130622" tIns="65311" rIns="130622" bIns="65311">
            <a:spAutoFit/>
          </a:bodyPr>
          <a:lstStyle/>
          <a:p>
            <a:pPr eaLnBrk="0" hangingPunct="0"/>
            <a:r>
              <a:rPr lang="en-US" sz="4400" dirty="0">
                <a:latin typeface="+mj-lt"/>
              </a:rPr>
              <a:t>Online Claims Entry Primary Claim </a:t>
            </a:r>
            <a:r>
              <a:rPr lang="en-US" sz="4400" i="1" dirty="0" smtClean="0">
                <a:latin typeface="+mj-lt"/>
              </a:rPr>
              <a:t>Continued</a:t>
            </a:r>
            <a:endParaRPr lang="en-US" sz="4400" i="1" dirty="0">
              <a:latin typeface="+mj-lt"/>
            </a:endParaRPr>
          </a:p>
        </p:txBody>
      </p:sp>
      <p:sp>
        <p:nvSpPr>
          <p:cNvPr id="6" name="TextBox 5"/>
          <p:cNvSpPr txBox="1"/>
          <p:nvPr/>
        </p:nvSpPr>
        <p:spPr>
          <a:xfrm>
            <a:off x="8949689" y="2694739"/>
            <a:ext cx="4878705" cy="817793"/>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1800" dirty="0">
                <a:solidFill>
                  <a:srgbClr val="C00000"/>
                </a:solidFill>
                <a:latin typeface="+mj-lt"/>
              </a:rPr>
              <a:t>Sections can be expanded by </a:t>
            </a:r>
            <a:r>
              <a:rPr lang="en-US" sz="1800" dirty="0" smtClean="0">
                <a:solidFill>
                  <a:srgbClr val="C00000"/>
                </a:solidFill>
                <a:latin typeface="+mj-lt"/>
              </a:rPr>
              <a:t>selecting all </a:t>
            </a:r>
            <a:r>
              <a:rPr lang="en-US" sz="1800" dirty="0">
                <a:solidFill>
                  <a:srgbClr val="C00000"/>
                </a:solidFill>
                <a:latin typeface="+mj-lt"/>
              </a:rPr>
              <a:t>sections with Red Text</a:t>
            </a:r>
            <a:endParaRPr lang="en-US" sz="1800" dirty="0" smtClean="0">
              <a:solidFill>
                <a:srgbClr val="C00000"/>
              </a:solidFill>
              <a:latin typeface="+mj-lt"/>
            </a:endParaRPr>
          </a:p>
        </p:txBody>
      </p:sp>
      <p:cxnSp>
        <p:nvCxnSpPr>
          <p:cNvPr id="7" name="Straight Arrow Connector 6"/>
          <p:cNvCxnSpPr>
            <a:stCxn id="6" idx="1"/>
          </p:cNvCxnSpPr>
          <p:nvPr/>
        </p:nvCxnSpPr>
        <p:spPr bwMode="auto">
          <a:xfrm flipH="1">
            <a:off x="4652010" y="3103636"/>
            <a:ext cx="4297679" cy="141591"/>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1" name="Straight Arrow Connector 10"/>
          <p:cNvCxnSpPr/>
          <p:nvPr/>
        </p:nvCxnSpPr>
        <p:spPr bwMode="auto">
          <a:xfrm flipH="1">
            <a:off x="4895850" y="3245228"/>
            <a:ext cx="4042410" cy="272807"/>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3" name="Straight Arrow Connector 12"/>
          <p:cNvCxnSpPr/>
          <p:nvPr/>
        </p:nvCxnSpPr>
        <p:spPr bwMode="auto">
          <a:xfrm flipH="1" flipV="1">
            <a:off x="6776085" y="3030384"/>
            <a:ext cx="2173604" cy="67376"/>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5" name="Straight Arrow Connector 14"/>
          <p:cNvCxnSpPr/>
          <p:nvPr/>
        </p:nvCxnSpPr>
        <p:spPr bwMode="auto">
          <a:xfrm flipH="1">
            <a:off x="4478957" y="3381630"/>
            <a:ext cx="4470732" cy="373054"/>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2" name="Date Placeholder 1"/>
          <p:cNvSpPr>
            <a:spLocks noGrp="1"/>
          </p:cNvSpPr>
          <p:nvPr>
            <p:ph type="dt" sz="half" idx="10"/>
          </p:nvPr>
        </p:nvSpPr>
        <p:spPr/>
        <p:txBody>
          <a:bodyPr/>
          <a:lstStyle/>
          <a:p>
            <a:r>
              <a:rPr lang="en-US" smtClean="0">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3203060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1"/>
          <p:cNvSpPr txBox="1">
            <a:spLocks noChangeArrowheads="1"/>
          </p:cNvSpPr>
          <p:nvPr/>
        </p:nvSpPr>
        <p:spPr bwMode="auto">
          <a:xfrm>
            <a:off x="548640" y="236220"/>
            <a:ext cx="11290935" cy="1624614"/>
          </a:xfrm>
          <a:prstGeom prst="rect">
            <a:avLst/>
          </a:prstGeom>
          <a:noFill/>
          <a:ln w="9525">
            <a:noFill/>
            <a:miter lim="800000"/>
            <a:headEnd/>
            <a:tailEnd/>
          </a:ln>
        </p:spPr>
        <p:txBody>
          <a:bodyPr wrap="square" lIns="130622" tIns="65311" rIns="130622" bIns="65311">
            <a:spAutoFit/>
          </a:bodyPr>
          <a:lstStyle/>
          <a:p>
            <a:pPr eaLnBrk="0" hangingPunct="0"/>
            <a:r>
              <a:rPr lang="en-US" sz="4400" dirty="0">
                <a:latin typeface="+mj-lt"/>
              </a:rPr>
              <a:t>Online Claims Entry -- Attachments</a:t>
            </a:r>
          </a:p>
          <a:p>
            <a:pPr eaLnBrk="0" hangingPunct="0"/>
            <a:endParaRPr lang="en-US" sz="5100" b="1" dirty="0">
              <a:solidFill>
                <a:schemeClr val="accent3">
                  <a:lumMod val="50000"/>
                </a:schemeClr>
              </a:solidFill>
              <a:latin typeface="Tahoma" pitchFamily="34" charset="0"/>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11/09/2017</a:t>
            </a:r>
            <a:endParaRPr lang="en-US" dirty="0">
              <a:solidFill>
                <a:prstClr val="black">
                  <a:tint val="75000"/>
                </a:prstClr>
              </a:solidFill>
            </a:endParaRPr>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326" y="1500454"/>
            <a:ext cx="10641246" cy="5917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1713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880" y="1771650"/>
            <a:ext cx="10454640" cy="4686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17920" y="1274796"/>
            <a:ext cx="6763349" cy="1279458"/>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smtClean="0">
                <a:solidFill>
                  <a:srgbClr val="C00000"/>
                </a:solidFill>
                <a:latin typeface="+mn-lt"/>
              </a:rPr>
              <a:t>Review the Uploading Attachments Restrictions.</a:t>
            </a:r>
          </a:p>
          <a:p>
            <a:endParaRPr lang="en-US" sz="2000" dirty="0" smtClean="0">
              <a:solidFill>
                <a:srgbClr val="C00000"/>
              </a:solidFill>
              <a:latin typeface="+mn-lt"/>
            </a:endParaRPr>
          </a:p>
          <a:p>
            <a:r>
              <a:rPr lang="en-US" sz="2000" dirty="0" smtClean="0">
                <a:solidFill>
                  <a:srgbClr val="C00000"/>
                </a:solidFill>
                <a:latin typeface="+mn-lt"/>
              </a:rPr>
              <a:t>You can attach files up to 10 MB</a:t>
            </a:r>
            <a:r>
              <a:rPr lang="en-US" dirty="0" smtClean="0">
                <a:solidFill>
                  <a:srgbClr val="FF0000"/>
                </a:solidFill>
                <a:latin typeface="+mn-lt"/>
              </a:rPr>
              <a:t>	</a:t>
            </a:r>
          </a:p>
        </p:txBody>
      </p:sp>
      <p:sp>
        <p:nvSpPr>
          <p:cNvPr id="6" name="Rectangle 5"/>
          <p:cNvSpPr/>
          <p:nvPr/>
        </p:nvSpPr>
        <p:spPr>
          <a:xfrm>
            <a:off x="609601" y="182880"/>
            <a:ext cx="11932919" cy="809006"/>
          </a:xfrm>
          <a:prstGeom prst="rect">
            <a:avLst/>
          </a:prstGeom>
        </p:spPr>
        <p:txBody>
          <a:bodyPr wrap="square" lIns="130622" tIns="65311" rIns="130622" bIns="65311">
            <a:spAutoFit/>
          </a:bodyPr>
          <a:lstStyle/>
          <a:p>
            <a:pPr lvl="0" eaLnBrk="0" hangingPunct="0"/>
            <a:r>
              <a:rPr lang="en-US" sz="4400" dirty="0">
                <a:latin typeface="Arial"/>
              </a:rPr>
              <a:t>Online Claims Entry Primary Claim </a:t>
            </a:r>
            <a:r>
              <a:rPr lang="en-US" sz="4200" i="1" dirty="0" smtClean="0">
                <a:latin typeface="Arial"/>
              </a:rPr>
              <a:t>Continued</a:t>
            </a:r>
            <a:endParaRPr lang="en-US" sz="4200" i="1" dirty="0">
              <a:latin typeface="Arial"/>
            </a:endParaRPr>
          </a:p>
        </p:txBody>
      </p:sp>
      <p:sp>
        <p:nvSpPr>
          <p:cNvPr id="7" name="TextBox 6"/>
          <p:cNvSpPr txBox="1"/>
          <p:nvPr/>
        </p:nvSpPr>
        <p:spPr>
          <a:xfrm>
            <a:off x="2087880" y="5886379"/>
            <a:ext cx="9287256" cy="1187125"/>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smtClean="0">
                <a:solidFill>
                  <a:srgbClr val="C00000"/>
                </a:solidFill>
                <a:latin typeface="+mn-lt"/>
              </a:rPr>
              <a:t>Do not upload ZIP Files, Excel Spreadsheets or Password Protected Files</a:t>
            </a:r>
            <a:r>
              <a:rPr lang="en-US" sz="2000" b="1" dirty="0" smtClean="0">
                <a:solidFill>
                  <a:srgbClr val="C00000"/>
                </a:solidFill>
                <a:latin typeface="+mn-lt"/>
              </a:rPr>
              <a:t>. </a:t>
            </a:r>
          </a:p>
          <a:p>
            <a:r>
              <a:rPr lang="en-US" sz="2000" dirty="0" smtClean="0">
                <a:solidFill>
                  <a:srgbClr val="C00000"/>
                </a:solidFill>
              </a:rPr>
              <a:t>PDF</a:t>
            </a:r>
            <a:r>
              <a:rPr lang="en-US" sz="2000" dirty="0">
                <a:solidFill>
                  <a:srgbClr val="C00000"/>
                </a:solidFill>
              </a:rPr>
              <a:t>, JPG, TIFF, and Word Documents files are recommended</a:t>
            </a:r>
          </a:p>
          <a:p>
            <a:endParaRPr lang="en-US" sz="2000" b="1" dirty="0" smtClean="0">
              <a:solidFill>
                <a:srgbClr val="FF0000"/>
              </a:solidFill>
              <a:latin typeface="+mn-lt"/>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1085191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1461989" y="2834640"/>
            <a:ext cx="11584502" cy="5086350"/>
          </a:xfrm>
          <a:prstGeom prst="rect">
            <a:avLst/>
          </a:prstGeom>
          <a:ln>
            <a:solidFill>
              <a:schemeClr val="tx1"/>
            </a:solidFill>
          </a:ln>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960" y="914400"/>
            <a:ext cx="11338560" cy="1920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1"/>
          <p:cNvSpPr txBox="1">
            <a:spLocks noChangeArrowheads="1"/>
          </p:cNvSpPr>
          <p:nvPr/>
        </p:nvSpPr>
        <p:spPr bwMode="auto">
          <a:xfrm>
            <a:off x="548640" y="91440"/>
            <a:ext cx="13472160" cy="1624614"/>
          </a:xfrm>
          <a:prstGeom prst="rect">
            <a:avLst/>
          </a:prstGeom>
          <a:noFill/>
          <a:ln w="9525">
            <a:noFill/>
            <a:miter lim="800000"/>
            <a:headEnd/>
            <a:tailEnd/>
          </a:ln>
        </p:spPr>
        <p:txBody>
          <a:bodyPr lIns="130622" tIns="65311" rIns="130622" bIns="65311">
            <a:spAutoFit/>
          </a:bodyPr>
          <a:lstStyle/>
          <a:p>
            <a:pPr eaLnBrk="0" hangingPunct="0"/>
            <a:r>
              <a:rPr lang="en-US" sz="4400" dirty="0">
                <a:latin typeface="+mj-lt"/>
              </a:rPr>
              <a:t>Online Claims Entry Primary Claim </a:t>
            </a:r>
            <a:r>
              <a:rPr lang="en-US" sz="4200" i="1" dirty="0" smtClean="0">
                <a:latin typeface="+mj-lt"/>
              </a:rPr>
              <a:t>Continued</a:t>
            </a:r>
          </a:p>
          <a:p>
            <a:pPr eaLnBrk="0" hangingPunct="0"/>
            <a:endParaRPr lang="en-US" sz="5100" b="1" dirty="0">
              <a:solidFill>
                <a:schemeClr val="accent3">
                  <a:lumMod val="50000"/>
                </a:schemeClr>
              </a:solidFill>
              <a:latin typeface="Tahoma" pitchFamily="34" charset="0"/>
            </a:endParaRPr>
          </a:p>
        </p:txBody>
      </p:sp>
      <p:sp>
        <p:nvSpPr>
          <p:cNvPr id="4" name="TextBox 3"/>
          <p:cNvSpPr txBox="1"/>
          <p:nvPr/>
        </p:nvSpPr>
        <p:spPr>
          <a:xfrm>
            <a:off x="7284720" y="2396478"/>
            <a:ext cx="6112439" cy="1187125"/>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smtClean="0">
                <a:solidFill>
                  <a:srgbClr val="C00000"/>
                </a:solidFill>
                <a:latin typeface="+mn-lt"/>
              </a:rPr>
              <a:t>All field with a Red Asterisk (*) are REQUIRED fields</a:t>
            </a:r>
          </a:p>
          <a:p>
            <a:endParaRPr lang="en-US" sz="2000" dirty="0" smtClean="0">
              <a:solidFill>
                <a:srgbClr val="FF0000"/>
              </a:solidFill>
              <a:latin typeface="+mn-lt"/>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2891905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040" y="1920240"/>
            <a:ext cx="12466320" cy="36633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1"/>
          <p:cNvSpPr txBox="1">
            <a:spLocks noChangeArrowheads="1"/>
          </p:cNvSpPr>
          <p:nvPr/>
        </p:nvSpPr>
        <p:spPr bwMode="auto">
          <a:xfrm>
            <a:off x="548640" y="236220"/>
            <a:ext cx="13472160" cy="1593836"/>
          </a:xfrm>
          <a:prstGeom prst="rect">
            <a:avLst/>
          </a:prstGeom>
          <a:noFill/>
          <a:ln w="9525">
            <a:noFill/>
            <a:miter lim="800000"/>
            <a:headEnd/>
            <a:tailEnd/>
          </a:ln>
        </p:spPr>
        <p:txBody>
          <a:bodyPr lIns="130622" tIns="65311" rIns="130622" bIns="65311">
            <a:spAutoFit/>
          </a:bodyPr>
          <a:lstStyle/>
          <a:p>
            <a:pPr eaLnBrk="0" hangingPunct="0"/>
            <a:r>
              <a:rPr lang="en-US" sz="4400" dirty="0">
                <a:latin typeface="+mj-lt"/>
              </a:rPr>
              <a:t>Online Claims Entry Primary Claim </a:t>
            </a:r>
            <a:r>
              <a:rPr lang="en-US" sz="4200" i="1" dirty="0" smtClean="0">
                <a:latin typeface="+mj-lt"/>
              </a:rPr>
              <a:t>Continued</a:t>
            </a:r>
            <a:endParaRPr lang="en-US" sz="4200" i="1" dirty="0">
              <a:latin typeface="+mj-lt"/>
            </a:endParaRPr>
          </a:p>
          <a:p>
            <a:pPr eaLnBrk="0" hangingPunct="0"/>
            <a:endParaRPr lang="en-US" sz="5100" b="1" dirty="0">
              <a:latin typeface="Tahoma" pitchFamily="34" charset="0"/>
            </a:endParaRPr>
          </a:p>
        </p:txBody>
      </p:sp>
      <p:sp>
        <p:nvSpPr>
          <p:cNvPr id="4" name="TextBox 3"/>
          <p:cNvSpPr txBox="1"/>
          <p:nvPr/>
        </p:nvSpPr>
        <p:spPr>
          <a:xfrm>
            <a:off x="6949441" y="2411694"/>
            <a:ext cx="5974079" cy="879348"/>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smtClean="0">
                <a:solidFill>
                  <a:srgbClr val="C00000"/>
                </a:solidFill>
                <a:latin typeface="+mn-lt"/>
              </a:rPr>
              <a:t>Indicate the Total charge. Must match Rev Code 0001 which is the last line item on the claim</a:t>
            </a:r>
          </a:p>
        </p:txBody>
      </p:sp>
      <p:cxnSp>
        <p:nvCxnSpPr>
          <p:cNvPr id="7" name="Straight Arrow Connector 6"/>
          <p:cNvCxnSpPr/>
          <p:nvPr/>
        </p:nvCxnSpPr>
        <p:spPr bwMode="auto">
          <a:xfrm flipH="1">
            <a:off x="5608320" y="2651760"/>
            <a:ext cx="134112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2" name="Right Arrow 11"/>
          <p:cNvSpPr/>
          <p:nvPr/>
        </p:nvSpPr>
        <p:spPr bwMode="auto">
          <a:xfrm>
            <a:off x="1025242" y="3931921"/>
            <a:ext cx="426720" cy="120032"/>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rgbClr val="FF0000"/>
              </a:solidFill>
            </a:endParaRPr>
          </a:p>
        </p:txBody>
      </p:sp>
      <p:sp>
        <p:nvSpPr>
          <p:cNvPr id="13" name="TextBox 12"/>
          <p:cNvSpPr txBox="1"/>
          <p:nvPr/>
        </p:nvSpPr>
        <p:spPr>
          <a:xfrm>
            <a:off x="1516131" y="3691854"/>
            <a:ext cx="430508" cy="663905"/>
          </a:xfrm>
          <a:prstGeom prst="rect">
            <a:avLst/>
          </a:prstGeom>
          <a:noFill/>
        </p:spPr>
        <p:txBody>
          <a:bodyPr wrap="none" lIns="130622" tIns="130622" rIns="130622" bIns="130622" rtlCol="0">
            <a:spAutoFit/>
          </a:bodyPr>
          <a:lstStyle/>
          <a:p>
            <a:r>
              <a:rPr lang="en-US" dirty="0" smtClean="0">
                <a:latin typeface="+mn-lt"/>
              </a:rPr>
              <a:t>x</a:t>
            </a:r>
          </a:p>
        </p:txBody>
      </p:sp>
      <p:sp>
        <p:nvSpPr>
          <p:cNvPr id="10" name="TextBox 9"/>
          <p:cNvSpPr txBox="1"/>
          <p:nvPr/>
        </p:nvSpPr>
        <p:spPr>
          <a:xfrm>
            <a:off x="3962400" y="4663441"/>
            <a:ext cx="8961120" cy="1187125"/>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b="1" dirty="0" smtClean="0">
                <a:solidFill>
                  <a:srgbClr val="C00000"/>
                </a:solidFill>
                <a:latin typeface="+mn-lt"/>
              </a:rPr>
              <a:t>Verify Total charge is correct </a:t>
            </a:r>
          </a:p>
          <a:p>
            <a:pPr algn="ctr"/>
            <a:r>
              <a:rPr lang="en-US" sz="2000" dirty="0" smtClean="0">
                <a:solidFill>
                  <a:srgbClr val="C00000"/>
                </a:solidFill>
                <a:latin typeface="+mn-lt"/>
              </a:rPr>
              <a:t>If total charge is missing or does not equal the total of all line charges provided on the claim, the claim will deny or post additional edits.</a:t>
            </a:r>
          </a:p>
        </p:txBody>
      </p:sp>
      <p:sp>
        <p:nvSpPr>
          <p:cNvPr id="2" name="Date Placeholder 1"/>
          <p:cNvSpPr>
            <a:spLocks noGrp="1"/>
          </p:cNvSpPr>
          <p:nvPr>
            <p:ph type="dt" sz="half" idx="10"/>
          </p:nvPr>
        </p:nvSpPr>
        <p:spPr/>
        <p:txBody>
          <a:bodyPr/>
          <a:lstStyle/>
          <a:p>
            <a:r>
              <a:rPr lang="en-US" smtClean="0">
                <a:solidFill>
                  <a:prstClr val="black">
                    <a:tint val="75000"/>
                  </a:prstClr>
                </a:solidFill>
              </a:rPr>
              <a:t>11/09/2017</a:t>
            </a:r>
            <a:endParaRPr lang="en-US" dirty="0">
              <a:solidFill>
                <a:prstClr val="black">
                  <a:tint val="75000"/>
                </a:prstClr>
              </a:solidFill>
            </a:endParaRPr>
          </a:p>
        </p:txBody>
      </p:sp>
      <p:sp>
        <p:nvSpPr>
          <p:cNvPr id="11" name="TextBox 10"/>
          <p:cNvSpPr txBox="1"/>
          <p:nvPr/>
        </p:nvSpPr>
        <p:spPr>
          <a:xfrm>
            <a:off x="6949441" y="3291042"/>
            <a:ext cx="2862379" cy="879348"/>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smtClean="0">
                <a:solidFill>
                  <a:srgbClr val="C00000"/>
                </a:solidFill>
                <a:latin typeface="+mn-lt"/>
              </a:rPr>
              <a:t>Indicate the </a:t>
            </a:r>
            <a:r>
              <a:rPr lang="en-US" sz="2000" dirty="0" smtClean="0">
                <a:solidFill>
                  <a:srgbClr val="C00000"/>
                </a:solidFill>
              </a:rPr>
              <a:t>Amount Due</a:t>
            </a:r>
          </a:p>
        </p:txBody>
      </p:sp>
      <p:cxnSp>
        <p:nvCxnSpPr>
          <p:cNvPr id="14" name="Straight Arrow Connector 13"/>
          <p:cNvCxnSpPr/>
          <p:nvPr/>
        </p:nvCxnSpPr>
        <p:spPr bwMode="auto">
          <a:xfrm flipH="1">
            <a:off x="5565648" y="3490496"/>
            <a:ext cx="134112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2753441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7785735" cy="1371600"/>
          </a:xfrm>
          <a:solidFill>
            <a:schemeClr val="bg1"/>
          </a:solidFill>
        </p:spPr>
        <p:txBody>
          <a:bodyPr/>
          <a:lstStyle/>
          <a:p>
            <a:r>
              <a:rPr lang="en-US" dirty="0">
                <a:solidFill>
                  <a:schemeClr val="tx1"/>
                </a:solidFill>
              </a:rPr>
              <a:t>TPL, HMO and PPO Web Portal Claim Submission</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271331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11/09/2017</a:t>
            </a:r>
            <a:endParaRPr lang="en-US" dirty="0"/>
          </a:p>
        </p:txBody>
      </p:sp>
      <p:sp>
        <p:nvSpPr>
          <p:cNvPr id="9" name="Rectangle 2"/>
          <p:cNvSpPr>
            <a:spLocks noGrp="1" noChangeArrowheads="1"/>
          </p:cNvSpPr>
          <p:nvPr>
            <p:ph type="title"/>
          </p:nvPr>
        </p:nvSpPr>
        <p:spPr>
          <a:xfrm>
            <a:off x="625478" y="1387475"/>
            <a:ext cx="8404222" cy="725488"/>
          </a:xfrm>
          <a:noFill/>
        </p:spPr>
        <p:txBody>
          <a:bodyPr/>
          <a:lstStyle/>
          <a:p>
            <a:r>
              <a:rPr lang="en-US" sz="4400" dirty="0"/>
              <a:t>Third Party Liability (TPL) Tips</a:t>
            </a:r>
            <a:endParaRPr lang="en-US" sz="4400" dirty="0" smtClean="0"/>
          </a:p>
        </p:txBody>
      </p:sp>
      <p:sp>
        <p:nvSpPr>
          <p:cNvPr id="7" name="Rectangle 3"/>
          <p:cNvSpPr txBox="1">
            <a:spLocks noChangeArrowheads="1"/>
          </p:cNvSpPr>
          <p:nvPr/>
        </p:nvSpPr>
        <p:spPr>
          <a:xfrm>
            <a:off x="762000" y="2389186"/>
            <a:ext cx="7772400" cy="50292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457154">
              <a:lnSpc>
                <a:spcPct val="150000"/>
              </a:lnSpc>
              <a:spcBef>
                <a:spcPts val="600"/>
              </a:spcBef>
              <a:spcAft>
                <a:spcPts val="600"/>
              </a:spcAft>
              <a:buClr>
                <a:srgbClr val="003366"/>
              </a:buClr>
            </a:pPr>
            <a:endParaRPr lang="en-US" dirty="0">
              <a:solidFill>
                <a:srgbClr val="7053AA">
                  <a:lumMod val="50000"/>
                </a:srgbClr>
              </a:solidFill>
              <a:latin typeface="Arial"/>
            </a:endParaRPr>
          </a:p>
        </p:txBody>
      </p:sp>
      <p:sp>
        <p:nvSpPr>
          <p:cNvPr id="10" name="Rectangle 3"/>
          <p:cNvSpPr txBox="1">
            <a:spLocks noChangeArrowheads="1"/>
          </p:cNvSpPr>
          <p:nvPr/>
        </p:nvSpPr>
        <p:spPr>
          <a:xfrm>
            <a:off x="838200" y="2398713"/>
            <a:ext cx="7696200" cy="30480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a:ea typeface="+mn-ea"/>
                <a:cs typeface="Times New Roman" pitchFamily="18" charset="0"/>
              </a:rPr>
              <a:t>TPL is commercial insurance</a:t>
            </a: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a:ea typeface="+mn-ea"/>
                <a:cs typeface="Times New Roman" pitchFamily="18" charset="0"/>
              </a:rPr>
              <a:t>TPL must be billed primary to Medicaid</a:t>
            </a: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a:ea typeface="+mn-ea"/>
                <a:cs typeface="Times New Roman" pitchFamily="18" charset="0"/>
              </a:rPr>
              <a:t>Medicaid does not consider Medicare TPL</a:t>
            </a:r>
          </a:p>
        </p:txBody>
      </p:sp>
    </p:spTree>
    <p:extLst>
      <p:ext uri="{BB962C8B-B14F-4D97-AF65-F5344CB8AC3E}">
        <p14:creationId xmlns:p14="http://schemas.microsoft.com/office/powerpoint/2010/main" val="79944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11/09/2017</a:t>
            </a:r>
            <a:endParaRPr lang="en-US" dirty="0"/>
          </a:p>
        </p:txBody>
      </p:sp>
      <p:sp>
        <p:nvSpPr>
          <p:cNvPr id="9" name="Rectangle 2"/>
          <p:cNvSpPr>
            <a:spLocks noGrp="1" noChangeArrowheads="1"/>
          </p:cNvSpPr>
          <p:nvPr>
            <p:ph type="title"/>
          </p:nvPr>
        </p:nvSpPr>
        <p:spPr>
          <a:xfrm>
            <a:off x="549278" y="1397000"/>
            <a:ext cx="8947147" cy="725488"/>
          </a:xfrm>
          <a:noFill/>
        </p:spPr>
        <p:txBody>
          <a:bodyPr/>
          <a:lstStyle/>
          <a:p>
            <a:r>
              <a:rPr lang="en-US" sz="4400" dirty="0"/>
              <a:t>Other Primary Insurance Tips</a:t>
            </a:r>
            <a:endParaRPr lang="en-US" sz="8000" dirty="0" smtClean="0"/>
          </a:p>
        </p:txBody>
      </p:sp>
      <p:sp>
        <p:nvSpPr>
          <p:cNvPr id="7" name="Rectangle 3"/>
          <p:cNvSpPr txBox="1">
            <a:spLocks noChangeArrowheads="1"/>
          </p:cNvSpPr>
          <p:nvPr/>
        </p:nvSpPr>
        <p:spPr>
          <a:xfrm>
            <a:off x="762000" y="2389186"/>
            <a:ext cx="7772400" cy="50292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457154">
              <a:lnSpc>
                <a:spcPct val="150000"/>
              </a:lnSpc>
              <a:spcBef>
                <a:spcPts val="600"/>
              </a:spcBef>
              <a:spcAft>
                <a:spcPts val="600"/>
              </a:spcAft>
              <a:buClr>
                <a:srgbClr val="003366"/>
              </a:buClr>
            </a:pPr>
            <a:endParaRPr lang="en-US" dirty="0">
              <a:solidFill>
                <a:srgbClr val="7053AA">
                  <a:lumMod val="50000"/>
                </a:srgbClr>
              </a:solidFill>
              <a:latin typeface="Arial"/>
            </a:endParaRPr>
          </a:p>
        </p:txBody>
      </p:sp>
      <p:sp>
        <p:nvSpPr>
          <p:cNvPr id="8" name="Rectangle 3"/>
          <p:cNvSpPr txBox="1">
            <a:spLocks noChangeArrowheads="1"/>
          </p:cNvSpPr>
          <p:nvPr/>
        </p:nvSpPr>
        <p:spPr>
          <a:xfrm>
            <a:off x="762000" y="1855473"/>
            <a:ext cx="7772400" cy="54102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defTabSz="457200" rtl="0" eaLnBrk="1" fontAlgn="auto" latinLnBrk="0" hangingPunct="1">
              <a:lnSpc>
                <a:spcPct val="90000"/>
              </a:lnSpc>
              <a:spcBef>
                <a:spcPts val="0"/>
              </a:spcBef>
              <a:spcAft>
                <a:spcPct val="4000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a:ea typeface="+mn-ea"/>
              <a:cs typeface="Times New Roman" pitchFamily="18" charset="0"/>
            </a:endParaRPr>
          </a:p>
          <a:p>
            <a:pPr marL="342900" marR="0" lvl="0" indent="-342900" algn="l" defTabSz="457200" rtl="0" eaLnBrk="1" fontAlgn="auto" latinLnBrk="0" hangingPunct="1">
              <a:lnSpc>
                <a:spcPct val="150000"/>
              </a:lnSpc>
              <a:spcBef>
                <a:spcPts val="600"/>
              </a:spcBef>
              <a:spcAft>
                <a:spcPts val="600"/>
              </a:spcAft>
              <a:buClr>
                <a:srgbClr val="003366"/>
              </a:buClr>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If </a:t>
            </a:r>
            <a:r>
              <a:rPr kumimoji="0" lang="en-US" sz="2000" b="0" i="0" u="none" strike="noStrike" kern="1200" cap="none" spc="0" normalizeH="0" baseline="0" noProof="0" dirty="0" smtClean="0">
                <a:ln>
                  <a:noFill/>
                </a:ln>
                <a:solidFill>
                  <a:schemeClr val="tx1"/>
                </a:solidFill>
                <a:effectLst/>
                <a:uLnTx/>
                <a:uFillTx/>
                <a:cs typeface="Times New Roman" pitchFamily="18" charset="0"/>
              </a:rPr>
              <a:t>Medicaid requires a Prior Authorization</a:t>
            </a:r>
            <a:r>
              <a:rPr kumimoji="0" lang="en-US" sz="2000" b="0" i="0" u="none" strike="noStrike" kern="1200" cap="none" spc="0" normalizeH="0" noProof="0" dirty="0" smtClean="0">
                <a:ln>
                  <a:noFill/>
                </a:ln>
                <a:solidFill>
                  <a:schemeClr val="tx1"/>
                </a:solidFill>
                <a:effectLst/>
                <a:uLnTx/>
                <a:uFillTx/>
                <a:cs typeface="Times New Roman" pitchFamily="18" charset="0"/>
              </a:rPr>
              <a:t> (PA) </a:t>
            </a:r>
            <a:r>
              <a:rPr kumimoji="0" lang="en-US" sz="2000" b="0" i="0" u="none" strike="noStrike" kern="1200" cap="none" spc="0" normalizeH="0" baseline="0" noProof="0" dirty="0" smtClean="0">
                <a:ln>
                  <a:noFill/>
                </a:ln>
                <a:solidFill>
                  <a:schemeClr val="tx1"/>
                </a:solidFill>
                <a:effectLst/>
                <a:uLnTx/>
                <a:uFillTx/>
                <a:cs typeface="Times New Roman" pitchFamily="18" charset="0"/>
              </a:rPr>
              <a:t>for the service, then a PA issued by the Medicaid Third Party Assessor</a:t>
            </a:r>
            <a:r>
              <a:rPr kumimoji="0" lang="en-US" sz="2000" b="0" i="0" u="none" strike="noStrike" kern="1200" cap="none" spc="0" normalizeH="0" noProof="0" dirty="0" smtClean="0">
                <a:ln>
                  <a:noFill/>
                </a:ln>
                <a:solidFill>
                  <a:schemeClr val="tx1"/>
                </a:solidFill>
                <a:effectLst/>
                <a:uLnTx/>
                <a:uFillTx/>
                <a:cs typeface="Times New Roman" pitchFamily="18" charset="0"/>
              </a:rPr>
              <a:t> </a:t>
            </a:r>
            <a:r>
              <a:rPr kumimoji="0" lang="en-US" sz="2000" b="0" i="0" u="none" strike="noStrike" kern="1200" cap="none" spc="0" normalizeH="0" baseline="0" noProof="0" dirty="0" smtClean="0">
                <a:ln>
                  <a:noFill/>
                </a:ln>
                <a:solidFill>
                  <a:schemeClr val="tx1"/>
                </a:solidFill>
                <a:effectLst/>
                <a:uLnTx/>
                <a:uFillTx/>
                <a:cs typeface="Times New Roman" pitchFamily="18" charset="0"/>
              </a:rPr>
              <a:t> </a:t>
            </a:r>
            <a:r>
              <a:rPr kumimoji="0" lang="en-US" sz="2000" b="0" i="0" u="sng" strike="noStrike" kern="1200" cap="none" spc="0" normalizeH="0" baseline="0" noProof="0" dirty="0" smtClean="0">
                <a:ln>
                  <a:noFill/>
                </a:ln>
                <a:solidFill>
                  <a:schemeClr val="tx1"/>
                </a:solidFill>
                <a:effectLst/>
                <a:uLnTx/>
                <a:uFillTx/>
                <a:cs typeface="Times New Roman" pitchFamily="18" charset="0"/>
              </a:rPr>
              <a:t>is always</a:t>
            </a:r>
            <a:r>
              <a:rPr kumimoji="0" lang="en-US" sz="2000" b="0" i="0" u="none" strike="noStrike" kern="1200" cap="none" spc="0" normalizeH="0" baseline="0" noProof="0" dirty="0" smtClean="0">
                <a:ln>
                  <a:noFill/>
                </a:ln>
                <a:solidFill>
                  <a:schemeClr val="tx1"/>
                </a:solidFill>
                <a:effectLst/>
                <a:uLnTx/>
                <a:uFillTx/>
                <a:cs typeface="Times New Roman" pitchFamily="18" charset="0"/>
              </a:rPr>
              <a:t> required when TPL is involved, no matter if TPL paid or denied the service.</a:t>
            </a: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rPr>
              <a:t>Attach the TPL EOB showing the payment/denial with the claim.</a:t>
            </a: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rPr>
              <a:t>Always include the explanation page of the EOB along with the page of the EOB that shows payment/denial.</a:t>
            </a:r>
          </a:p>
          <a:p>
            <a:pPr marL="342900" indent="-342900">
              <a:lnSpc>
                <a:spcPct val="150000"/>
              </a:lnSpc>
              <a:spcBef>
                <a:spcPts val="600"/>
              </a:spcBef>
              <a:spcAft>
                <a:spcPts val="600"/>
              </a:spcAft>
              <a:buFont typeface="Arial" pitchFamily="34" charset="0"/>
              <a:buChar char="•"/>
              <a:defRPr/>
            </a:pPr>
            <a:r>
              <a:rPr lang="en-US" dirty="0">
                <a:solidFill>
                  <a:schemeClr val="tx1"/>
                </a:solidFill>
              </a:rPr>
              <a:t>PPO/HMO claims are billed identically to “other insurance” (TPL) claims.</a:t>
            </a: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endParaRPr>
          </a:p>
          <a:p>
            <a:pPr marL="0" marR="0" lvl="0" indent="0" algn="just" defTabSz="457200" rtl="0" eaLnBrk="1" fontAlgn="auto" latinLnBrk="0" hangingPunct="1">
              <a:lnSpc>
                <a:spcPct val="90000"/>
              </a:lnSpc>
              <a:spcBef>
                <a:spcPts val="0"/>
              </a:spcBef>
              <a:spcAft>
                <a:spcPts val="0"/>
              </a:spcAft>
              <a:buClr>
                <a:srgbClr val="003366"/>
              </a:buClr>
              <a:buSzTx/>
              <a:buFont typeface="Arial"/>
              <a:buNone/>
              <a:tabLst/>
              <a:defRPr/>
            </a:pPr>
            <a:endParaRPr kumimoji="0" lang="en-US" sz="2000" b="0" i="0" u="none" strike="noStrike" kern="1200" cap="none" spc="0" normalizeH="0" baseline="0" noProof="0" dirty="0" smtClean="0">
              <a:ln>
                <a:noFill/>
              </a:ln>
              <a:solidFill>
                <a:srgbClr val="34BCBA"/>
              </a:solidFill>
              <a:effectLst/>
              <a:uLnTx/>
              <a:uFillTx/>
              <a:latin typeface="Arial"/>
              <a:ea typeface="+mn-ea"/>
              <a:cs typeface="+mn-cs"/>
            </a:endParaRPr>
          </a:p>
        </p:txBody>
      </p:sp>
    </p:spTree>
    <p:extLst>
      <p:ext uri="{BB962C8B-B14F-4D97-AF65-F5344CB8AC3E}">
        <p14:creationId xmlns:p14="http://schemas.microsoft.com/office/powerpoint/2010/main" val="27740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smtClean="0"/>
              <a:t>Getting Access to Bill on the Web Portal</a:t>
            </a:r>
            <a:endParaRPr lang="en-US" sz="4400" dirty="0"/>
          </a:p>
        </p:txBody>
      </p:sp>
      <p:sp>
        <p:nvSpPr>
          <p:cNvPr id="3" name="Date Placeholder 2"/>
          <p:cNvSpPr>
            <a:spLocks noGrp="1"/>
          </p:cNvSpPr>
          <p:nvPr>
            <p:ph type="dt" sz="half" idx="10"/>
          </p:nvPr>
        </p:nvSpPr>
        <p:spPr/>
        <p:txBody>
          <a:bodyPr/>
          <a:lstStyle/>
          <a:p>
            <a:r>
              <a:rPr lang="en-US" smtClean="0"/>
              <a:t>10/9/2017</a:t>
            </a:r>
            <a:endParaRPr lang="en-US" dirty="0"/>
          </a:p>
        </p:txBody>
      </p:sp>
      <p:sp>
        <p:nvSpPr>
          <p:cNvPr id="4" name="Footer Placeholder 3"/>
          <p:cNvSpPr>
            <a:spLocks noGrp="1"/>
          </p:cNvSpPr>
          <p:nvPr>
            <p:ph type="ftr" sz="quarter" idx="11"/>
          </p:nvPr>
        </p:nvSpPr>
        <p:spPr/>
        <p:txBody>
          <a:bodyPr/>
          <a:lstStyle/>
          <a:p>
            <a:r>
              <a:rPr lang="en-US" smtClean="0"/>
              <a:t>Family Planning Workshop</a:t>
            </a:r>
            <a:endParaRPr lang="en-US" dirty="0"/>
          </a:p>
        </p:txBody>
      </p:sp>
      <p:sp>
        <p:nvSpPr>
          <p:cNvPr id="5" name="Text Placeholder 4"/>
          <p:cNvSpPr>
            <a:spLocks noGrp="1"/>
          </p:cNvSpPr>
          <p:nvPr>
            <p:ph type="body" sz="quarter" idx="13"/>
          </p:nvPr>
        </p:nvSpPr>
        <p:spPr>
          <a:xfrm>
            <a:off x="520700" y="2260600"/>
            <a:ext cx="12872572" cy="2897027"/>
          </a:xfrm>
        </p:spPr>
        <p:txBody>
          <a:bodyPr/>
          <a:lstStyle/>
          <a:p>
            <a:pPr marL="342900" indent="-342900">
              <a:buFont typeface="Arial" panose="020B0604020202020204" pitchFamily="34" charset="0"/>
              <a:buChar char="•"/>
            </a:pPr>
            <a:r>
              <a:rPr lang="en-US" altLang="en-US" dirty="0" smtClean="0"/>
              <a:t>If you are currently not registered on to the New Mexico Medicaid Web Portal you can create an account using either your active New Mexico Medicaid Provider ID or your NPI using the </a:t>
            </a:r>
            <a:r>
              <a:rPr lang="en-US" altLang="en-US" dirty="0"/>
              <a:t>following link: </a:t>
            </a:r>
            <a:r>
              <a:rPr lang="en-US" altLang="en-US" dirty="0">
                <a:hlinkClick r:id="rId2"/>
              </a:rPr>
              <a:t>https://</a:t>
            </a:r>
            <a:r>
              <a:rPr lang="en-US" altLang="en-US" dirty="0" smtClean="0">
                <a:hlinkClick r:id="rId2"/>
              </a:rPr>
              <a:t>nmmedicaid.portal.conduent.com/webportal/webRegistration/webRegStart</a:t>
            </a:r>
            <a:r>
              <a:rPr lang="en-US" altLang="en-US" dirty="0" smtClean="0"/>
              <a:t> </a:t>
            </a:r>
          </a:p>
          <a:p>
            <a:pPr marL="342900" indent="-342900">
              <a:buFont typeface="Arial" panose="020B0604020202020204" pitchFamily="34" charset="0"/>
              <a:buChar char="•"/>
            </a:pPr>
            <a:r>
              <a:rPr lang="en-US" altLang="en-US" dirty="0" smtClean="0"/>
              <a:t>If your New Mexico Provider ID or NPI is currently registered on the New Mexico Medicaid Web Portal but you do not have access to log in to the Web Portal please contact your Master Administrator.</a:t>
            </a:r>
          </a:p>
          <a:p>
            <a:pPr marL="342900" indent="-342900">
              <a:buFont typeface="Arial" panose="020B0604020202020204" pitchFamily="34" charset="0"/>
              <a:buChar char="•"/>
            </a:pPr>
            <a:r>
              <a:rPr lang="en-US" altLang="en-US" dirty="0" smtClean="0"/>
              <a:t>If you do not know if your Provider ID or NPI is registered on the New Mexico Medicaid Web Portal or if you do not know who your Master Administrator is, you can contact the HIPAA Helpdesk for further assistance at 1-800-299-7304 option 6, followed by option 4 or by email at </a:t>
            </a:r>
            <a:r>
              <a:rPr lang="en-US" altLang="en-US" dirty="0" smtClean="0">
                <a:hlinkClick r:id="rId3"/>
              </a:rPr>
              <a:t>HIPAA.Desk.NM@Conduent.com</a:t>
            </a:r>
            <a:r>
              <a:rPr lang="en-US" altLang="en-US" dirty="0" smtClean="0"/>
              <a:t>. </a:t>
            </a:r>
            <a:endParaRPr lang="en-US" altLang="en-US" dirty="0"/>
          </a:p>
        </p:txBody>
      </p:sp>
    </p:spTree>
    <p:extLst>
      <p:ext uri="{BB962C8B-B14F-4D97-AF65-F5344CB8AC3E}">
        <p14:creationId xmlns:p14="http://schemas.microsoft.com/office/powerpoint/2010/main" val="1701390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65760"/>
            <a:ext cx="12717332" cy="1371600"/>
          </a:xfrm>
        </p:spPr>
        <p:txBody>
          <a:bodyPr/>
          <a:lstStyle/>
          <a:p>
            <a:pPr algn="l"/>
            <a:r>
              <a:rPr lang="en-US" sz="4000" dirty="0"/>
              <a:t>TPL, </a:t>
            </a:r>
            <a:r>
              <a:rPr lang="en-US" sz="4000" dirty="0" smtClean="0"/>
              <a:t>HMO, </a:t>
            </a:r>
            <a:r>
              <a:rPr lang="en-US" sz="4000" dirty="0"/>
              <a:t>and PPO Web Portal Claim Submission</a:t>
            </a:r>
          </a:p>
        </p:txBody>
      </p:sp>
      <p:sp>
        <p:nvSpPr>
          <p:cNvPr id="3" name="Date Placeholder 2"/>
          <p:cNvSpPr>
            <a:spLocks noGrp="1"/>
          </p:cNvSpPr>
          <p:nvPr>
            <p:ph type="dt" sz="half" idx="2"/>
          </p:nvPr>
        </p:nvSpPr>
        <p:spPr>
          <a:xfrm>
            <a:off x="1926112" y="7756330"/>
            <a:ext cx="3218688" cy="438150"/>
          </a:xfrm>
        </p:spPr>
        <p:txBody>
          <a:bodyPr/>
          <a:lstStyle/>
          <a:p>
            <a:pPr>
              <a:defRPr/>
            </a:pPr>
            <a:r>
              <a:rPr lang="en-US" dirty="0" smtClean="0"/>
              <a:t>11/09/2017</a:t>
            </a:r>
            <a:endParaRPr lang="en-US" dirty="0"/>
          </a:p>
        </p:txBody>
      </p:sp>
      <p:cxnSp>
        <p:nvCxnSpPr>
          <p:cNvPr id="5" name="Straight Arrow Connector 4"/>
          <p:cNvCxnSpPr/>
          <p:nvPr/>
        </p:nvCxnSpPr>
        <p:spPr>
          <a:xfrm flipH="1">
            <a:off x="4193689" y="3921118"/>
            <a:ext cx="385303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7315200" y="3576918"/>
            <a:ext cx="73152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1026" name="Picture 5" descr="Machine generated alternative text:&#10;Other Insurance Info &#10;Please identity if there is another health benefit plan whether ser,aces were paid or denied: &#10;Medicare &#10;Medicare Advantage &#10;Medicare but benefits have been exhausted or claim is for medical equipment, supplies, or oxygen, or other ser,ace that &#10;Medicare does not cover &#10;PPO/HMO (Other than a Medicaid Managed Care Organization) &#10;Other insurance &#10;Workers' Compensation &#10;None &#10;Medicare Claim Number: &#10;m m/dd/ccn &#10;*Other payer payment or denial date &#10;The following are not considered other health plans or insurance for New Mexico Medicaid recipients You do not need to report &#10;coverage of a Medicaid contracted Managed Care Organization, LH S or a Medicaid/Medicaid Fiscal Ag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36" y="1181528"/>
            <a:ext cx="10972800" cy="6010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5"/>
          <p:cNvSpPr>
            <a:spLocks noChangeArrowheads="1"/>
          </p:cNvSpPr>
          <p:nvPr/>
        </p:nvSpPr>
        <p:spPr bwMode="auto">
          <a:xfrm>
            <a:off x="7815733" y="3489016"/>
            <a:ext cx="6583680" cy="1055215"/>
          </a:xfrm>
          <a:prstGeom prst="rect">
            <a:avLst/>
          </a:prstGeom>
          <a:solidFill>
            <a:schemeClr val="bg1"/>
          </a:solid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130609" tIns="65305" rIns="130609" bIns="65305">
            <a:spAutoFit/>
          </a:bodyPr>
          <a:lstStyle/>
          <a:p>
            <a:pPr eaLnBrk="1" hangingPunct="1">
              <a:spcBef>
                <a:spcPct val="20000"/>
              </a:spcBef>
              <a:spcAft>
                <a:spcPct val="40000"/>
              </a:spcAft>
              <a:buClr>
                <a:schemeClr val="accent1"/>
              </a:buClr>
              <a:buSzPct val="65000"/>
              <a:buFont typeface="Wingdings" pitchFamily="2" charset="2"/>
              <a:buNone/>
            </a:pPr>
            <a:r>
              <a:rPr lang="en-US" sz="2000" dirty="0">
                <a:solidFill>
                  <a:srgbClr val="C00000"/>
                </a:solidFill>
                <a:latin typeface="Arial" charset="0"/>
              </a:rPr>
              <a:t>When filling out a Medicaid claim </a:t>
            </a:r>
            <a:r>
              <a:rPr lang="en-US" sz="2000" dirty="0" smtClean="0">
                <a:solidFill>
                  <a:srgbClr val="C00000"/>
                </a:solidFill>
                <a:latin typeface="Arial" charset="0"/>
              </a:rPr>
              <a:t>indicate whether the Primary Insurance us a PPO/HMO or other insurance by selecting the appropriate option</a:t>
            </a:r>
            <a:endParaRPr lang="en-US" sz="2000" dirty="0">
              <a:latin typeface="Arial" charset="0"/>
            </a:endParaRPr>
          </a:p>
        </p:txBody>
      </p:sp>
      <p:sp>
        <p:nvSpPr>
          <p:cNvPr id="11" name="Rectangle 15"/>
          <p:cNvSpPr>
            <a:spLocks noChangeArrowheads="1"/>
          </p:cNvSpPr>
          <p:nvPr/>
        </p:nvSpPr>
        <p:spPr bwMode="auto">
          <a:xfrm>
            <a:off x="7761642" y="5217291"/>
            <a:ext cx="6583680" cy="1055215"/>
          </a:xfrm>
          <a:prstGeom prst="rect">
            <a:avLst/>
          </a:prstGeom>
          <a:solidFill>
            <a:schemeClr val="bg1"/>
          </a:solid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130609" tIns="65305" rIns="130609" bIns="65305">
            <a:spAutoFit/>
          </a:bodyPr>
          <a:lstStyle/>
          <a:p>
            <a:pPr eaLnBrk="1" hangingPunct="1">
              <a:spcBef>
                <a:spcPct val="20000"/>
              </a:spcBef>
              <a:spcAft>
                <a:spcPct val="40000"/>
              </a:spcAft>
              <a:buClr>
                <a:schemeClr val="accent1"/>
              </a:buClr>
              <a:buSzPct val="65000"/>
              <a:buFont typeface="Wingdings" pitchFamily="2" charset="2"/>
              <a:buNone/>
            </a:pPr>
            <a:r>
              <a:rPr lang="en-US" sz="2000" dirty="0">
                <a:solidFill>
                  <a:srgbClr val="C00000"/>
                </a:solidFill>
                <a:latin typeface="Arial" charset="0"/>
              </a:rPr>
              <a:t>When filling out a Medicaid claim where TPL is primary payer, be sure to fill in all required primary and secondary payer information</a:t>
            </a:r>
            <a:endParaRPr lang="en-US" sz="2000" dirty="0">
              <a:latin typeface="Arial" charset="0"/>
            </a:endParaRPr>
          </a:p>
        </p:txBody>
      </p:sp>
      <p:cxnSp>
        <p:nvCxnSpPr>
          <p:cNvPr id="6" name="Straight Arrow Connector 5"/>
          <p:cNvCxnSpPr/>
          <p:nvPr/>
        </p:nvCxnSpPr>
        <p:spPr>
          <a:xfrm flipH="1">
            <a:off x="6506262" y="3903607"/>
            <a:ext cx="130947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979506" y="4294597"/>
            <a:ext cx="4836227"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2652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5842" y="472096"/>
            <a:ext cx="8704478" cy="808994"/>
          </a:xfrm>
          <a:prstGeom prst="rect">
            <a:avLst/>
          </a:prstGeom>
        </p:spPr>
        <p:txBody>
          <a:bodyPr wrap="none" lIns="130609" tIns="65305" rIns="130609" bIns="65305">
            <a:spAutoFit/>
          </a:bodyPr>
          <a:lstStyle/>
          <a:p>
            <a:r>
              <a:rPr lang="en-US" sz="4400" dirty="0">
                <a:latin typeface="+mj-lt"/>
              </a:rPr>
              <a:t>Claims Information – Attachments</a:t>
            </a:r>
          </a:p>
        </p:txBody>
      </p:sp>
      <p:sp>
        <p:nvSpPr>
          <p:cNvPr id="6" name="Date Placeholder 5"/>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11/09/2017</a:t>
            </a:r>
            <a:endParaRPr lang="en-US" dirty="0"/>
          </a:p>
        </p:txBody>
      </p:sp>
      <p:pic>
        <p:nvPicPr>
          <p:cNvPr id="2" name="Picture 4" descr="Machine generated alternative text:&#10;Does the Claim have Attachments? @ &#10;Each attachment may have a maximum size of 5 MB. It's recommended to attach PDF, JPG, TIF, PMG, and Word document &#10;files. Please do not attach ZIP files, PowerPoint, Excel or password-protected files. &#10;Attachment 1 &#10;Attachment 2 &#10;Attachment 3 &#10;Attachment 4 &#10;Attachment 5 &#10;Select &#10;Select &#10;Select &#10;Select &#10;Selec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79" y="1818527"/>
            <a:ext cx="10847251" cy="57889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18"/>
          <p:cNvSpPr txBox="1">
            <a:spLocks noChangeArrowheads="1"/>
          </p:cNvSpPr>
          <p:nvPr/>
        </p:nvSpPr>
        <p:spPr bwMode="auto">
          <a:xfrm>
            <a:off x="11295150" y="3811561"/>
            <a:ext cx="2900680" cy="1593824"/>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a:solidFill>
                  <a:srgbClr val="C00000"/>
                </a:solidFill>
              </a:rPr>
              <a:t>Attach a copy of the EOB</a:t>
            </a:r>
          </a:p>
          <a:p>
            <a:r>
              <a:rPr lang="en-US" sz="1900" dirty="0">
                <a:solidFill>
                  <a:srgbClr val="C00000"/>
                </a:solidFill>
              </a:rPr>
              <a:t>along with the explanation</a:t>
            </a:r>
          </a:p>
          <a:p>
            <a:r>
              <a:rPr lang="en-US" sz="1900" dirty="0">
                <a:solidFill>
                  <a:srgbClr val="C00000"/>
                </a:solidFill>
              </a:rPr>
              <a:t>of denials page</a:t>
            </a:r>
          </a:p>
        </p:txBody>
      </p:sp>
    </p:spTree>
    <p:extLst>
      <p:ext uri="{BB962C8B-B14F-4D97-AF65-F5344CB8AC3E}">
        <p14:creationId xmlns:p14="http://schemas.microsoft.com/office/powerpoint/2010/main" val="31452531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7"/>
          <p:cNvSpPr txBox="1">
            <a:spLocks noGrp="1" noChangeArrowheads="1"/>
          </p:cNvSpPr>
          <p:nvPr>
            <p:ph type="title"/>
          </p:nvPr>
        </p:nvSpPr>
        <p:spPr bwMode="auto">
          <a:xfrm>
            <a:off x="609600" y="274320"/>
            <a:ext cx="13459968" cy="809006"/>
          </a:xfrm>
          <a:prstGeom prst="rect">
            <a:avLst/>
          </a:prstGeom>
          <a:noFill/>
          <a:ln w="9525">
            <a:noFill/>
            <a:miter lim="800000"/>
            <a:headEnd/>
            <a:tailEnd/>
          </a:ln>
        </p:spPr>
        <p:txBody>
          <a:bodyPr>
            <a:spAutoFit/>
          </a:bodyPr>
          <a:lstStyle/>
          <a:p>
            <a:pPr algn="l" eaLnBrk="0" hangingPunct="0"/>
            <a:r>
              <a:rPr lang="en-US" sz="4400" dirty="0"/>
              <a:t>Medicaid TPL Claim Example</a:t>
            </a:r>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63930" y="3086064"/>
            <a:ext cx="12740640" cy="29489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0"/>
          <p:cNvSpPr>
            <a:spLocks noChangeArrowheads="1"/>
          </p:cNvSpPr>
          <p:nvPr/>
        </p:nvSpPr>
        <p:spPr bwMode="auto">
          <a:xfrm>
            <a:off x="7168515" y="3952803"/>
            <a:ext cx="1463422" cy="365760"/>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22" tIns="65311" rIns="130622" bIns="65311" anchor="ctr"/>
          <a:lstStyle/>
          <a:p>
            <a:r>
              <a:rPr lang="en-US" sz="1400" dirty="0" smtClean="0">
                <a:solidFill>
                  <a:srgbClr val="C00000"/>
                </a:solidFill>
              </a:rPr>
              <a:t>TPL Payment</a:t>
            </a:r>
            <a:endParaRPr lang="en-US" sz="1400" dirty="0">
              <a:solidFill>
                <a:srgbClr val="C00000"/>
              </a:solidFill>
            </a:endParaRPr>
          </a:p>
        </p:txBody>
      </p:sp>
      <p:sp>
        <p:nvSpPr>
          <p:cNvPr id="9" name="Rectangle 10"/>
          <p:cNvSpPr>
            <a:spLocks noChangeArrowheads="1"/>
          </p:cNvSpPr>
          <p:nvPr/>
        </p:nvSpPr>
        <p:spPr bwMode="auto">
          <a:xfrm>
            <a:off x="6583681" y="4328124"/>
            <a:ext cx="4096512" cy="457200"/>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22" tIns="65311" rIns="130622" bIns="65311" anchor="ctr"/>
          <a:lstStyle/>
          <a:p>
            <a:r>
              <a:rPr lang="en-US" sz="1400" dirty="0" smtClean="0">
                <a:solidFill>
                  <a:srgbClr val="C00000"/>
                </a:solidFill>
              </a:rPr>
              <a:t>Co-pay/Co-insurance/Deductible</a:t>
            </a:r>
            <a:endParaRPr lang="en-US" sz="1400" dirty="0">
              <a:solidFill>
                <a:srgbClr val="C00000"/>
              </a:solidFill>
            </a:endParaRPr>
          </a:p>
        </p:txBody>
      </p:sp>
      <p:cxnSp>
        <p:nvCxnSpPr>
          <p:cNvPr id="11" name="Straight Arrow Connector 10"/>
          <p:cNvCxnSpPr/>
          <p:nvPr/>
        </p:nvCxnSpPr>
        <p:spPr bwMode="auto">
          <a:xfrm flipH="1">
            <a:off x="5705475" y="4160520"/>
            <a:ext cx="146304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9" name="Straight Arrow Connector 18"/>
          <p:cNvCxnSpPr/>
          <p:nvPr/>
        </p:nvCxnSpPr>
        <p:spPr bwMode="auto">
          <a:xfrm flipH="1">
            <a:off x="5544152" y="4556724"/>
            <a:ext cx="1039528"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2" name="TextBox 11"/>
          <p:cNvSpPr txBox="1"/>
          <p:nvPr/>
        </p:nvSpPr>
        <p:spPr>
          <a:xfrm>
            <a:off x="1288867" y="4560534"/>
            <a:ext cx="430508" cy="663905"/>
          </a:xfrm>
          <a:prstGeom prst="rect">
            <a:avLst/>
          </a:prstGeom>
          <a:noFill/>
        </p:spPr>
        <p:txBody>
          <a:bodyPr wrap="none" lIns="130622" tIns="130622" rIns="130622" bIns="130622" rtlCol="0">
            <a:spAutoFit/>
          </a:bodyPr>
          <a:lstStyle/>
          <a:p>
            <a:pPr lvl="0"/>
            <a:r>
              <a:rPr lang="en-US" dirty="0">
                <a:solidFill>
                  <a:prstClr val="black"/>
                </a:solidFill>
              </a:rPr>
              <a:t>x</a:t>
            </a:r>
          </a:p>
        </p:txBody>
      </p:sp>
      <p:sp>
        <p:nvSpPr>
          <p:cNvPr id="13" name="TextBox 12"/>
          <p:cNvSpPr txBox="1"/>
          <p:nvPr/>
        </p:nvSpPr>
        <p:spPr>
          <a:xfrm>
            <a:off x="3535680" y="5486401"/>
            <a:ext cx="8961120" cy="1187125"/>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b="1" dirty="0">
                <a:solidFill>
                  <a:srgbClr val="C00000"/>
                </a:solidFill>
              </a:rPr>
              <a:t>Verify Total charge is correct </a:t>
            </a:r>
          </a:p>
          <a:p>
            <a:pPr algn="ctr"/>
            <a:r>
              <a:rPr lang="en-US" sz="2000" dirty="0" smtClean="0">
                <a:solidFill>
                  <a:srgbClr val="C00000"/>
                </a:solidFill>
              </a:rPr>
              <a:t>If </a:t>
            </a:r>
            <a:r>
              <a:rPr lang="en-US" sz="2000" dirty="0">
                <a:solidFill>
                  <a:srgbClr val="C00000"/>
                </a:solidFill>
              </a:rPr>
              <a:t>total charge is missing or does not equal the total of all line charges provided on the claim, the claim will deny or post additional edits.</a:t>
            </a:r>
          </a:p>
        </p:txBody>
      </p:sp>
      <p:sp>
        <p:nvSpPr>
          <p:cNvPr id="15" name="TextBox 14"/>
          <p:cNvSpPr txBox="1"/>
          <p:nvPr/>
        </p:nvSpPr>
        <p:spPr>
          <a:xfrm>
            <a:off x="7007192" y="3284220"/>
            <a:ext cx="4222462" cy="694682"/>
          </a:xfrm>
          <a:prstGeom prst="rect">
            <a:avLst/>
          </a:prstGeom>
          <a:solidFill>
            <a:schemeClr val="bg1"/>
          </a:solidFill>
          <a:ln w="19050">
            <a:solidFill>
              <a:srgbClr val="C00000"/>
            </a:solidFill>
          </a:ln>
        </p:spPr>
        <p:txBody>
          <a:bodyPr wrap="square" lIns="130622" tIns="130622" rIns="130622" bIns="130622" rtlCol="0">
            <a:spAutoFit/>
          </a:bodyPr>
          <a:lstStyle/>
          <a:p>
            <a:r>
              <a:rPr lang="en-US" sz="1400" dirty="0">
                <a:solidFill>
                  <a:srgbClr val="C00000"/>
                </a:solidFill>
              </a:rPr>
              <a:t>Indicate the Total charge. Must match Rev Code 0001 which is the last line item on the claim</a:t>
            </a:r>
          </a:p>
        </p:txBody>
      </p:sp>
      <p:cxnSp>
        <p:nvCxnSpPr>
          <p:cNvPr id="16" name="Straight Arrow Connector 15"/>
          <p:cNvCxnSpPr/>
          <p:nvPr/>
        </p:nvCxnSpPr>
        <p:spPr bwMode="auto">
          <a:xfrm flipH="1">
            <a:off x="5544152" y="3855792"/>
            <a:ext cx="146304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2" name="Date Placeholder 1"/>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2641898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8605542" cy="1371600"/>
          </a:xfrm>
          <a:solidFill>
            <a:schemeClr val="bg1"/>
          </a:solidFill>
        </p:spPr>
        <p:txBody>
          <a:bodyPr/>
          <a:lstStyle/>
          <a:p>
            <a:r>
              <a:rPr lang="en-US" dirty="0" smtClean="0"/>
              <a:t>Medicaid Co-Payment </a:t>
            </a:r>
            <a:r>
              <a:rPr lang="en-US" dirty="0">
                <a:solidFill>
                  <a:schemeClr val="tx1"/>
                </a:solidFill>
              </a:rPr>
              <a:t>Web Portal Claim Submission</a:t>
            </a:r>
            <a:endParaRPr lang="en-US" dirty="0"/>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405619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0699" y="1397000"/>
            <a:ext cx="13581063" cy="1371600"/>
          </a:xfrm>
        </p:spPr>
        <p:txBody>
          <a:bodyPr/>
          <a:lstStyle/>
          <a:p>
            <a:r>
              <a:rPr lang="en-US" sz="4400" dirty="0" smtClean="0"/>
              <a:t>PPO/HMO Co-Pay Tips</a:t>
            </a:r>
            <a:endParaRPr lang="en-US" sz="4400" dirty="0"/>
          </a:p>
        </p:txBody>
      </p:sp>
      <p:sp>
        <p:nvSpPr>
          <p:cNvPr id="7" name="Text Placeholder 6"/>
          <p:cNvSpPr>
            <a:spLocks noGrp="1"/>
          </p:cNvSpPr>
          <p:nvPr>
            <p:ph type="body" sz="quarter" idx="13"/>
          </p:nvPr>
        </p:nvSpPr>
        <p:spPr/>
        <p:txBody>
          <a:bodyPr/>
          <a:lstStyle/>
          <a:p>
            <a:pPr marL="342900" indent="-342900">
              <a:buFont typeface="Arial" pitchFamily="34" charset="0"/>
              <a:buChar char="•"/>
            </a:pPr>
            <a:r>
              <a:rPr lang="en-US" dirty="0">
                <a:cs typeface="Times New Roman" pitchFamily="18" charset="0"/>
              </a:rPr>
              <a:t>Indicate PPO/HMO under “Other Insurance Info” section of the claim. </a:t>
            </a:r>
          </a:p>
          <a:p>
            <a:pPr marL="342900" indent="-342900">
              <a:buFont typeface="Arial" pitchFamily="34" charset="0"/>
              <a:buChar char="•"/>
            </a:pPr>
            <a:r>
              <a:rPr lang="en-US" dirty="0" smtClean="0">
                <a:cs typeface="Times New Roman" pitchFamily="18" charset="0"/>
              </a:rPr>
              <a:t>Attach </a:t>
            </a:r>
            <a:r>
              <a:rPr lang="en-US" dirty="0">
                <a:cs typeface="Times New Roman" pitchFamily="18" charset="0"/>
              </a:rPr>
              <a:t>the EOB</a:t>
            </a:r>
            <a:r>
              <a:rPr lang="en-US" dirty="0" smtClean="0">
                <a:cs typeface="Times New Roman" pitchFamily="18" charset="0"/>
              </a:rPr>
              <a:t>.</a:t>
            </a:r>
            <a:endParaRPr lang="en-US" dirty="0">
              <a:cs typeface="Times New Roman" pitchFamily="18" charset="0"/>
            </a:endParaRPr>
          </a:p>
          <a:p>
            <a:pPr marL="342900" indent="-342900">
              <a:buFont typeface="Arial" pitchFamily="34" charset="0"/>
              <a:buChar char="•"/>
            </a:pPr>
            <a:r>
              <a:rPr lang="en-US" dirty="0" smtClean="0">
                <a:cs typeface="Times New Roman" pitchFamily="18" charset="0"/>
              </a:rPr>
              <a:t>Enter the co-payment amount in the </a:t>
            </a:r>
            <a:r>
              <a:rPr lang="en-US" dirty="0" smtClean="0">
                <a:latin typeface="Arial" charset="0"/>
                <a:cs typeface="Times New Roman" pitchFamily="18" charset="0"/>
              </a:rPr>
              <a:t>“</a:t>
            </a:r>
            <a:r>
              <a:rPr lang="en-US" dirty="0" smtClean="0">
                <a:cs typeface="Times New Roman" pitchFamily="18" charset="0"/>
              </a:rPr>
              <a:t>Amount Due</a:t>
            </a:r>
            <a:r>
              <a:rPr lang="en-US" dirty="0" smtClean="0">
                <a:latin typeface="Arial" charset="0"/>
                <a:cs typeface="Times New Roman" pitchFamily="18" charset="0"/>
              </a:rPr>
              <a:t>”</a:t>
            </a:r>
            <a:r>
              <a:rPr lang="en-US" dirty="0" smtClean="0">
                <a:cs typeface="Times New Roman" pitchFamily="18" charset="0"/>
              </a:rPr>
              <a:t> field.</a:t>
            </a:r>
          </a:p>
          <a:p>
            <a:endParaRPr lang="en-US" dirty="0"/>
          </a:p>
        </p:txBody>
      </p:sp>
    </p:spTree>
    <p:extLst>
      <p:ext uri="{BB962C8B-B14F-4D97-AF65-F5344CB8AC3E}">
        <p14:creationId xmlns:p14="http://schemas.microsoft.com/office/powerpoint/2010/main" val="412185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1"/>
          <p:cNvSpPr txBox="1">
            <a:spLocks noGrp="1" noChangeArrowheads="1"/>
          </p:cNvSpPr>
          <p:nvPr>
            <p:ph type="title"/>
          </p:nvPr>
        </p:nvSpPr>
        <p:spPr bwMode="auto">
          <a:xfrm>
            <a:off x="467360" y="407015"/>
            <a:ext cx="11886565" cy="962894"/>
          </a:xfrm>
          <a:prstGeom prst="rect">
            <a:avLst/>
          </a:prstGeom>
          <a:noFill/>
          <a:ln w="9525">
            <a:noFill/>
            <a:miter lim="800000"/>
            <a:headEnd/>
            <a:tailEnd/>
          </a:ln>
        </p:spPr>
        <p:txBody>
          <a:bodyPr wrap="square">
            <a:spAutoFit/>
          </a:bodyPr>
          <a:lstStyle/>
          <a:p>
            <a:pPr algn="l" eaLnBrk="0" hangingPunct="0"/>
            <a:r>
              <a:rPr lang="en-US" sz="4400" dirty="0" smtClean="0"/>
              <a:t>PPO/HMO </a:t>
            </a:r>
            <a:r>
              <a:rPr lang="en-US" sz="4400" dirty="0"/>
              <a:t>Co-pay Claim</a:t>
            </a:r>
            <a:r>
              <a:rPr lang="en-US" sz="5400" dirty="0"/>
              <a:t> </a:t>
            </a:r>
          </a:p>
        </p:txBody>
      </p:sp>
      <p:sp>
        <p:nvSpPr>
          <p:cNvPr id="2" name="Date Placeholder 1"/>
          <p:cNvSpPr>
            <a:spLocks noGrp="1"/>
          </p:cNvSpPr>
          <p:nvPr>
            <p:ph type="dt" sz="half" idx="2"/>
          </p:nvPr>
        </p:nvSpPr>
        <p:spPr/>
        <p:txBody>
          <a:bodyPr/>
          <a:lstStyle/>
          <a:p>
            <a:pPr>
              <a:defRPr/>
            </a:pPr>
            <a:r>
              <a:rPr lang="en-US" smtClean="0"/>
              <a:t>11/09/2017</a:t>
            </a:r>
            <a:endParaRPr lang="en-US" dirty="0"/>
          </a:p>
        </p:txBody>
      </p:sp>
      <p:pic>
        <p:nvPicPr>
          <p:cNvPr id="2050"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811" y="1593381"/>
            <a:ext cx="10281649" cy="60141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374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76952"/>
            <a:ext cx="13272761" cy="45671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1474" name="Text Box 31"/>
          <p:cNvSpPr txBox="1">
            <a:spLocks noChangeArrowheads="1"/>
          </p:cNvSpPr>
          <p:nvPr/>
        </p:nvSpPr>
        <p:spPr bwMode="auto">
          <a:xfrm>
            <a:off x="477520" y="1045780"/>
            <a:ext cx="13167360" cy="839784"/>
          </a:xfrm>
          <a:prstGeom prst="rect">
            <a:avLst/>
          </a:prstGeom>
          <a:noFill/>
          <a:ln w="9525">
            <a:noFill/>
            <a:miter lim="800000"/>
            <a:headEnd/>
            <a:tailEnd/>
          </a:ln>
        </p:spPr>
        <p:txBody>
          <a:bodyPr wrap="square" lIns="130622" tIns="65311" rIns="130622" bIns="65311">
            <a:spAutoFit/>
          </a:bodyPr>
          <a:lstStyle/>
          <a:p>
            <a:pPr eaLnBrk="0" hangingPunct="0"/>
            <a:r>
              <a:rPr lang="en-US" sz="4400" dirty="0">
                <a:latin typeface="+mj-lt"/>
              </a:rPr>
              <a:t>PPO/HMO Co-pay Claim </a:t>
            </a:r>
          </a:p>
        </p:txBody>
      </p:sp>
      <p:sp>
        <p:nvSpPr>
          <p:cNvPr id="39" name="Rectangle 10"/>
          <p:cNvSpPr>
            <a:spLocks noChangeArrowheads="1"/>
          </p:cNvSpPr>
          <p:nvPr/>
        </p:nvSpPr>
        <p:spPr bwMode="auto">
          <a:xfrm>
            <a:off x="7245980" y="3307030"/>
            <a:ext cx="2926080" cy="365760"/>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22" tIns="65311" rIns="130622" bIns="65311" anchor="ctr"/>
          <a:lstStyle/>
          <a:p>
            <a:pPr algn="ctr"/>
            <a:r>
              <a:rPr lang="en-US" sz="1400" dirty="0">
                <a:solidFill>
                  <a:srgbClr val="C00000"/>
                </a:solidFill>
                <a:latin typeface="+mj-lt"/>
              </a:rPr>
              <a:t>Difference </a:t>
            </a:r>
          </a:p>
        </p:txBody>
      </p:sp>
      <p:sp>
        <p:nvSpPr>
          <p:cNvPr id="40" name="Rectangle 10"/>
          <p:cNvSpPr>
            <a:spLocks noChangeArrowheads="1"/>
          </p:cNvSpPr>
          <p:nvPr/>
        </p:nvSpPr>
        <p:spPr bwMode="auto">
          <a:xfrm>
            <a:off x="6705599" y="3750067"/>
            <a:ext cx="4205555" cy="517084"/>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22" tIns="65311" rIns="130622" bIns="65311" anchor="ctr"/>
          <a:lstStyle/>
          <a:p>
            <a:pPr algn="ctr"/>
            <a:r>
              <a:rPr lang="en-US" sz="1400" dirty="0">
                <a:solidFill>
                  <a:srgbClr val="C00000"/>
                </a:solidFill>
                <a:latin typeface="+mj-lt"/>
              </a:rPr>
              <a:t>Co-pay/Co-insurance/</a:t>
            </a:r>
          </a:p>
          <a:p>
            <a:pPr algn="ctr"/>
            <a:r>
              <a:rPr lang="en-US" sz="1400" dirty="0">
                <a:solidFill>
                  <a:srgbClr val="C00000"/>
                </a:solidFill>
                <a:latin typeface="+mj-lt"/>
              </a:rPr>
              <a:t>Deductible</a:t>
            </a:r>
          </a:p>
        </p:txBody>
      </p:sp>
      <p:cxnSp>
        <p:nvCxnSpPr>
          <p:cNvPr id="3" name="Straight Arrow Connector 2"/>
          <p:cNvCxnSpPr>
            <a:stCxn id="39" idx="1"/>
          </p:cNvCxnSpPr>
          <p:nvPr/>
        </p:nvCxnSpPr>
        <p:spPr bwMode="auto">
          <a:xfrm flipH="1">
            <a:off x="5539100" y="3489910"/>
            <a:ext cx="170688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6" name="Straight Arrow Connector 5"/>
          <p:cNvCxnSpPr/>
          <p:nvPr/>
        </p:nvCxnSpPr>
        <p:spPr bwMode="auto">
          <a:xfrm flipH="1">
            <a:off x="5608320" y="3886200"/>
            <a:ext cx="109728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2" name="TextBox 1"/>
          <p:cNvSpPr txBox="1"/>
          <p:nvPr/>
        </p:nvSpPr>
        <p:spPr>
          <a:xfrm>
            <a:off x="687727" y="4174684"/>
            <a:ext cx="430508" cy="663905"/>
          </a:xfrm>
          <a:prstGeom prst="rect">
            <a:avLst/>
          </a:prstGeom>
          <a:noFill/>
        </p:spPr>
        <p:txBody>
          <a:bodyPr wrap="none" lIns="130622" tIns="130622" rIns="130622" bIns="130622" rtlCol="0">
            <a:spAutoFit/>
          </a:bodyPr>
          <a:lstStyle/>
          <a:p>
            <a:r>
              <a:rPr lang="en-US" dirty="0" smtClean="0">
                <a:latin typeface="+mn-lt"/>
              </a:rPr>
              <a:t>x</a:t>
            </a:r>
          </a:p>
        </p:txBody>
      </p:sp>
      <p:sp>
        <p:nvSpPr>
          <p:cNvPr id="5" name="Right Arrow 4"/>
          <p:cNvSpPr/>
          <p:nvPr/>
        </p:nvSpPr>
        <p:spPr bwMode="auto">
          <a:xfrm>
            <a:off x="172720" y="4446621"/>
            <a:ext cx="609600" cy="120032"/>
          </a:xfrm>
          <a:prstGeom prst="rightArrow">
            <a:avLst/>
          </a:prstGeom>
          <a:solidFill>
            <a:srgbClr val="FF0000"/>
          </a:solidFill>
          <a:ln w="9525"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rgbClr val="C00000"/>
              </a:solidFill>
            </a:endParaRPr>
          </a:p>
        </p:txBody>
      </p:sp>
      <p:sp>
        <p:nvSpPr>
          <p:cNvPr id="12" name="TextBox 11"/>
          <p:cNvSpPr txBox="1"/>
          <p:nvPr/>
        </p:nvSpPr>
        <p:spPr>
          <a:xfrm>
            <a:off x="7131093" y="2612348"/>
            <a:ext cx="4211577" cy="694682"/>
          </a:xfrm>
          <a:prstGeom prst="rect">
            <a:avLst/>
          </a:prstGeom>
          <a:solidFill>
            <a:schemeClr val="bg1"/>
          </a:solidFill>
          <a:ln w="19050">
            <a:solidFill>
              <a:srgbClr val="C00000"/>
            </a:solidFill>
          </a:ln>
        </p:spPr>
        <p:txBody>
          <a:bodyPr wrap="square" lIns="130622" tIns="130622" rIns="130622" bIns="130622" rtlCol="0">
            <a:spAutoFit/>
          </a:bodyPr>
          <a:lstStyle/>
          <a:p>
            <a:r>
              <a:rPr lang="en-US" sz="1400" dirty="0">
                <a:solidFill>
                  <a:srgbClr val="C00000"/>
                </a:solidFill>
              </a:rPr>
              <a:t>Indicate the Total charge. Must match Rev Code 0001 which is the last line item on the claim</a:t>
            </a:r>
          </a:p>
        </p:txBody>
      </p:sp>
      <p:cxnSp>
        <p:nvCxnSpPr>
          <p:cNvPr id="13" name="Straight Arrow Connector 12"/>
          <p:cNvCxnSpPr>
            <a:stCxn id="12" idx="1"/>
          </p:cNvCxnSpPr>
          <p:nvPr/>
        </p:nvCxnSpPr>
        <p:spPr bwMode="auto">
          <a:xfrm flipH="1" flipV="1">
            <a:off x="5489609" y="2936271"/>
            <a:ext cx="1641484" cy="23418"/>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5" name="TextBox 14"/>
          <p:cNvSpPr txBox="1"/>
          <p:nvPr/>
        </p:nvSpPr>
        <p:spPr>
          <a:xfrm>
            <a:off x="3607151" y="6440496"/>
            <a:ext cx="8961120" cy="1187125"/>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b="1" dirty="0" smtClean="0">
                <a:solidFill>
                  <a:srgbClr val="C00000"/>
                </a:solidFill>
                <a:latin typeface="+mn-lt"/>
              </a:rPr>
              <a:t>Verify Total charge is correct </a:t>
            </a:r>
          </a:p>
          <a:p>
            <a:pPr algn="ctr"/>
            <a:r>
              <a:rPr lang="en-US" sz="2000" dirty="0">
                <a:solidFill>
                  <a:srgbClr val="C00000"/>
                </a:solidFill>
              </a:rPr>
              <a:t>If total charge is missing or does not equal the total of all line charges provided on the claim, the claim will deny or post additional edits.</a:t>
            </a:r>
          </a:p>
        </p:txBody>
      </p:sp>
      <p:sp>
        <p:nvSpPr>
          <p:cNvPr id="8" name="Date Placeholder 7"/>
          <p:cNvSpPr>
            <a:spLocks noGrp="1"/>
          </p:cNvSpPr>
          <p:nvPr>
            <p:ph type="dt" sz="half" idx="10"/>
          </p:nvPr>
        </p:nvSpPr>
        <p:spPr/>
        <p:txBody>
          <a:bodyPr/>
          <a:lstStyle/>
          <a:p>
            <a:r>
              <a:rPr lang="en-US" smtClean="0">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2175789118"/>
      </p:ext>
    </p:extLst>
  </p:cSld>
  <p:clrMapOvr>
    <a:masterClrMapping/>
  </p:clrMapOvr>
  <p:transition spd="med">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9509432" cy="1371600"/>
          </a:xfrm>
          <a:solidFill>
            <a:schemeClr val="bg1"/>
          </a:solidFill>
        </p:spPr>
        <p:txBody>
          <a:bodyPr/>
          <a:lstStyle/>
          <a:p>
            <a:r>
              <a:rPr lang="en-US" dirty="0" smtClean="0">
                <a:solidFill>
                  <a:schemeClr val="tx1"/>
                </a:solidFill>
              </a:rPr>
              <a:t>Medicare Replacement Plan </a:t>
            </a:r>
            <a:r>
              <a:rPr lang="en-US" dirty="0">
                <a:solidFill>
                  <a:schemeClr val="tx1"/>
                </a:solidFill>
              </a:rPr>
              <a:t>Web Portal Claim Submission</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324426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56" y="457200"/>
            <a:ext cx="10362819" cy="987552"/>
          </a:xfrm>
        </p:spPr>
        <p:txBody>
          <a:bodyPr/>
          <a:lstStyle/>
          <a:p>
            <a:pPr algn="l"/>
            <a:r>
              <a:rPr lang="en-US" sz="4400" dirty="0"/>
              <a:t>Medicare Replacement Plan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 y="1444752"/>
            <a:ext cx="13350240" cy="5840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5798821" y="2382536"/>
            <a:ext cx="5983604" cy="510016"/>
          </a:xfrm>
          <a:prstGeom prst="rect">
            <a:avLst/>
          </a:prstGeom>
          <a:noFill/>
          <a:ln w="19050">
            <a:solidFill>
              <a:srgbClr val="C00000"/>
            </a:solidFill>
          </a:ln>
        </p:spPr>
        <p:txBody>
          <a:bodyPr wrap="square" lIns="130622" tIns="130622" rIns="130622" bIns="130622" rtlCol="0">
            <a:spAutoFit/>
          </a:bodyPr>
          <a:lstStyle/>
          <a:p>
            <a:r>
              <a:rPr lang="en-US" sz="1600" dirty="0" smtClean="0">
                <a:solidFill>
                  <a:srgbClr val="C00000"/>
                </a:solidFill>
                <a:latin typeface="+mn-lt"/>
              </a:rPr>
              <a:t>Indicate “Medicare Advantage” for Medicare Replacement Plan</a:t>
            </a:r>
          </a:p>
        </p:txBody>
      </p:sp>
      <p:sp>
        <p:nvSpPr>
          <p:cNvPr id="3" name="Date Placeholder 2"/>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439039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867" y="1437513"/>
            <a:ext cx="12944475" cy="6270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l"/>
            <a:r>
              <a:rPr lang="en-US" sz="4400" dirty="0"/>
              <a:t>Medicare Replacement Plan</a:t>
            </a:r>
          </a:p>
        </p:txBody>
      </p:sp>
      <p:cxnSp>
        <p:nvCxnSpPr>
          <p:cNvPr id="16" name="Straight Arrow Connector 15"/>
          <p:cNvCxnSpPr/>
          <p:nvPr/>
        </p:nvCxnSpPr>
        <p:spPr bwMode="auto">
          <a:xfrm>
            <a:off x="13023343" y="4697819"/>
            <a:ext cx="0" cy="702856"/>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4" name="TextBox 13"/>
          <p:cNvSpPr txBox="1"/>
          <p:nvPr/>
        </p:nvSpPr>
        <p:spPr>
          <a:xfrm>
            <a:off x="12038707" y="3510694"/>
            <a:ext cx="1643635" cy="1187125"/>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dirty="0" smtClean="0">
                <a:solidFill>
                  <a:srgbClr val="C00000"/>
                </a:solidFill>
                <a:latin typeface="+mn-lt"/>
              </a:rPr>
              <a:t>Attach Copy of EOB</a:t>
            </a:r>
          </a:p>
        </p:txBody>
      </p:sp>
      <p:sp>
        <p:nvSpPr>
          <p:cNvPr id="4" name="Date Placeholder 3"/>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131574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7785735" cy="1371600"/>
          </a:xfrm>
          <a:solidFill>
            <a:schemeClr val="bg1"/>
          </a:solidFill>
        </p:spPr>
        <p:txBody>
          <a:bodyPr/>
          <a:lstStyle/>
          <a:p>
            <a:r>
              <a:rPr lang="en-US" dirty="0" smtClean="0"/>
              <a:t>Claim Form Instructions</a:t>
            </a:r>
            <a:endParaRPr lang="en-US" dirty="0"/>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pPr algn="l"/>
            <a:r>
              <a:rPr lang="en-US" sz="4400" dirty="0" smtClean="0"/>
              <a:t>Medicare Replacement Plan</a:t>
            </a:r>
            <a:endParaRPr lang="en-US" sz="4400" dirty="0"/>
          </a:p>
        </p:txBody>
      </p:sp>
      <p:cxnSp>
        <p:nvCxnSpPr>
          <p:cNvPr id="8" name="Straight Arrow Connector 7"/>
          <p:cNvCxnSpPr/>
          <p:nvPr/>
        </p:nvCxnSpPr>
        <p:spPr bwMode="auto">
          <a:xfrm>
            <a:off x="14386560" y="4960692"/>
            <a:ext cx="1463040" cy="1097280"/>
          </a:xfrm>
          <a:prstGeom prst="straightConnector1">
            <a:avLst/>
          </a:prstGeom>
          <a:solidFill>
            <a:schemeClr val="accent1"/>
          </a:solidFill>
          <a:ln w="9525" cap="flat" cmpd="sng" algn="ctr">
            <a:noFill/>
            <a:prstDash val="solid"/>
            <a:round/>
            <a:headEnd type="none" w="med" len="med"/>
            <a:tailEnd type="arrow"/>
          </a:ln>
          <a:effectLst/>
        </p:spPr>
      </p:cxnSp>
      <p:sp>
        <p:nvSpPr>
          <p:cNvPr id="2" name="Date Placeholder 1"/>
          <p:cNvSpPr>
            <a:spLocks noGrp="1"/>
          </p:cNvSpPr>
          <p:nvPr>
            <p:ph type="dt" sz="half" idx="2"/>
          </p:nvPr>
        </p:nvSpPr>
        <p:spPr/>
        <p:txBody>
          <a:bodyPr/>
          <a:lstStyle/>
          <a:p>
            <a:pPr>
              <a:defRPr/>
            </a:pPr>
            <a:r>
              <a:rPr lang="en-US" smtClean="0"/>
              <a:t>11/09/2017</a:t>
            </a:r>
            <a:endParaRPr lang="en-US" dirty="0"/>
          </a:p>
        </p:txBody>
      </p:sp>
      <p:pic>
        <p:nvPicPr>
          <p:cNvPr id="14" name="Picture 13"/>
          <p:cNvPicPr/>
          <p:nvPr/>
        </p:nvPicPr>
        <p:blipFill rotWithShape="1">
          <a:blip r:embed="rId2"/>
          <a:srcRect t="1805" b="2105"/>
          <a:stretch/>
        </p:blipFill>
        <p:spPr bwMode="auto">
          <a:xfrm>
            <a:off x="933226" y="1183341"/>
            <a:ext cx="8996082" cy="5949987"/>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4163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pPr algn="l"/>
            <a:r>
              <a:rPr lang="en-US" sz="4400" dirty="0" smtClean="0"/>
              <a:t>Medicare Replacement Plan</a:t>
            </a:r>
            <a:endParaRPr lang="en-US" sz="4400" dirty="0"/>
          </a:p>
        </p:txBody>
      </p:sp>
      <p:cxnSp>
        <p:nvCxnSpPr>
          <p:cNvPr id="8" name="Straight Arrow Connector 7"/>
          <p:cNvCxnSpPr/>
          <p:nvPr/>
        </p:nvCxnSpPr>
        <p:spPr bwMode="auto">
          <a:xfrm>
            <a:off x="14386560" y="4960692"/>
            <a:ext cx="1463040" cy="1097280"/>
          </a:xfrm>
          <a:prstGeom prst="straightConnector1">
            <a:avLst/>
          </a:prstGeom>
          <a:solidFill>
            <a:schemeClr val="accent1"/>
          </a:solidFill>
          <a:ln w="9525" cap="flat" cmpd="sng" algn="ctr">
            <a:noFill/>
            <a:prstDash val="solid"/>
            <a:round/>
            <a:headEnd type="none" w="med" len="med"/>
            <a:tailEnd type="arrow"/>
          </a:ln>
          <a:effectLst/>
        </p:spPr>
      </p:cxnSp>
      <p:sp>
        <p:nvSpPr>
          <p:cNvPr id="2" name="Date Placeholder 1"/>
          <p:cNvSpPr>
            <a:spLocks noGrp="1"/>
          </p:cNvSpPr>
          <p:nvPr>
            <p:ph type="dt" sz="half" idx="2"/>
          </p:nvPr>
        </p:nvSpPr>
        <p:spPr/>
        <p:txBody>
          <a:bodyPr/>
          <a:lstStyle/>
          <a:p>
            <a:pPr>
              <a:defRPr/>
            </a:pPr>
            <a:r>
              <a:rPr lang="en-US" smtClean="0"/>
              <a:t>11/09/2017</a:t>
            </a:r>
            <a:endParaRPr lang="en-US" dirty="0"/>
          </a:p>
        </p:txBody>
      </p:sp>
      <p:pic>
        <p:nvPicPr>
          <p:cNvPr id="3074" name="Picture 6"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17" y="1160979"/>
            <a:ext cx="9936767" cy="6229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8"/>
          <p:cNvSpPr txBox="1">
            <a:spLocks noChangeArrowheads="1"/>
          </p:cNvSpPr>
          <p:nvPr/>
        </p:nvSpPr>
        <p:spPr bwMode="auto">
          <a:xfrm>
            <a:off x="11163805" y="5509332"/>
            <a:ext cx="2900680" cy="1301436"/>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smtClean="0">
                <a:solidFill>
                  <a:srgbClr val="C00000"/>
                </a:solidFill>
              </a:rPr>
              <a:t>Other Insurance Information can be input at the line item level here</a:t>
            </a:r>
            <a:endParaRPr lang="en-US" sz="1900" dirty="0">
              <a:solidFill>
                <a:srgbClr val="C00000"/>
              </a:solidFill>
            </a:endParaRPr>
          </a:p>
        </p:txBody>
      </p:sp>
      <p:cxnSp>
        <p:nvCxnSpPr>
          <p:cNvPr id="4" name="Straight Arrow Connector 3"/>
          <p:cNvCxnSpPr>
            <a:stCxn id="6" idx="1"/>
          </p:cNvCxnSpPr>
          <p:nvPr/>
        </p:nvCxnSpPr>
        <p:spPr>
          <a:xfrm flipH="1">
            <a:off x="10089222" y="6160050"/>
            <a:ext cx="1074583"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096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7785735" cy="1371600"/>
          </a:xfrm>
          <a:solidFill>
            <a:schemeClr val="bg1"/>
          </a:solidFill>
        </p:spPr>
        <p:txBody>
          <a:bodyPr/>
          <a:lstStyle/>
          <a:p>
            <a:r>
              <a:rPr lang="en-US" dirty="0" smtClean="0">
                <a:solidFill>
                  <a:schemeClr val="tx1"/>
                </a:solidFill>
              </a:rPr>
              <a:t>Medicare Primary </a:t>
            </a:r>
            <a:r>
              <a:rPr lang="en-US" dirty="0">
                <a:solidFill>
                  <a:schemeClr val="tx1"/>
                </a:solidFill>
              </a:rPr>
              <a:t>Web Portal Claim Submission</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85436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40" y="1253270"/>
            <a:ext cx="12520935" cy="63722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l"/>
            <a:r>
              <a:rPr lang="en-US" sz="4400" dirty="0"/>
              <a:t>Medicare Primary Claims</a:t>
            </a:r>
          </a:p>
        </p:txBody>
      </p:sp>
      <p:sp>
        <p:nvSpPr>
          <p:cNvPr id="8" name="TextBox 7"/>
          <p:cNvSpPr txBox="1"/>
          <p:nvPr/>
        </p:nvSpPr>
        <p:spPr>
          <a:xfrm>
            <a:off x="4272915" y="2287487"/>
            <a:ext cx="6672601" cy="571572"/>
          </a:xfrm>
          <a:prstGeom prst="rect">
            <a:avLst/>
          </a:prstGeom>
          <a:noFill/>
          <a:ln w="19050">
            <a:solidFill>
              <a:srgbClr val="C00000"/>
            </a:solidFill>
          </a:ln>
        </p:spPr>
        <p:txBody>
          <a:bodyPr wrap="none" lIns="130622" tIns="130622" rIns="130622" bIns="130622" rtlCol="0">
            <a:spAutoFit/>
          </a:bodyPr>
          <a:lstStyle/>
          <a:p>
            <a:r>
              <a:rPr lang="en-US" sz="2000" dirty="0" smtClean="0">
                <a:solidFill>
                  <a:srgbClr val="C00000"/>
                </a:solidFill>
                <a:latin typeface="+mn-lt"/>
              </a:rPr>
              <a:t>Indicate “Medicare” for Medicare Crossover submissions</a:t>
            </a:r>
          </a:p>
        </p:txBody>
      </p:sp>
      <p:sp>
        <p:nvSpPr>
          <p:cNvPr id="3" name="Date Placeholder 2"/>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5076765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73" y="2595276"/>
            <a:ext cx="12230100" cy="4076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646176" y="523614"/>
            <a:ext cx="13459968" cy="987552"/>
          </a:xfrm>
        </p:spPr>
        <p:txBody>
          <a:bodyPr/>
          <a:lstStyle/>
          <a:p>
            <a:r>
              <a:rPr lang="en-US" sz="4400" dirty="0"/>
              <a:t>Medicare Primary Claims</a:t>
            </a:r>
          </a:p>
        </p:txBody>
      </p:sp>
      <p:sp>
        <p:nvSpPr>
          <p:cNvPr id="14" name="TextBox 13"/>
          <p:cNvSpPr txBox="1"/>
          <p:nvPr/>
        </p:nvSpPr>
        <p:spPr>
          <a:xfrm>
            <a:off x="9881385" y="5560992"/>
            <a:ext cx="3712845" cy="571572"/>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smtClean="0">
                <a:solidFill>
                  <a:srgbClr val="C00000"/>
                </a:solidFill>
                <a:latin typeface="+mn-lt"/>
              </a:rPr>
              <a:t>Attach </a:t>
            </a:r>
            <a:r>
              <a:rPr lang="en-US" sz="2000" dirty="0">
                <a:solidFill>
                  <a:srgbClr val="C00000"/>
                </a:solidFill>
                <a:latin typeface="+mn-lt"/>
              </a:rPr>
              <a:t>a copy of the </a:t>
            </a:r>
            <a:r>
              <a:rPr lang="en-US" sz="2000" dirty="0" smtClean="0">
                <a:solidFill>
                  <a:srgbClr val="C00000"/>
                </a:solidFill>
                <a:latin typeface="+mn-lt"/>
              </a:rPr>
              <a:t>EOB</a:t>
            </a:r>
            <a:endParaRPr lang="en-US" dirty="0" smtClean="0">
              <a:solidFill>
                <a:srgbClr val="C00000"/>
              </a:solidFill>
              <a:latin typeface="+mn-lt"/>
            </a:endParaRPr>
          </a:p>
        </p:txBody>
      </p:sp>
      <p:cxnSp>
        <p:nvCxnSpPr>
          <p:cNvPr id="16" name="Straight Arrow Connector 15"/>
          <p:cNvCxnSpPr/>
          <p:nvPr/>
        </p:nvCxnSpPr>
        <p:spPr bwMode="auto">
          <a:xfrm flipV="1">
            <a:off x="12111189" y="4659732"/>
            <a:ext cx="0" cy="90126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3" name="Date Placeholder 2"/>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3449881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Medicare Primary Claims</a:t>
            </a:r>
          </a:p>
        </p:txBody>
      </p:sp>
      <p:cxnSp>
        <p:nvCxnSpPr>
          <p:cNvPr id="6" name="Straight Arrow Connector 5"/>
          <p:cNvCxnSpPr/>
          <p:nvPr/>
        </p:nvCxnSpPr>
        <p:spPr bwMode="auto">
          <a:xfrm>
            <a:off x="8534400" y="4206240"/>
            <a:ext cx="1463040" cy="1097280"/>
          </a:xfrm>
          <a:prstGeom prst="straightConnector1">
            <a:avLst/>
          </a:prstGeom>
          <a:solidFill>
            <a:schemeClr val="accent1"/>
          </a:solidFill>
          <a:ln w="9525" cap="flat" cmpd="sng" algn="ctr">
            <a:noFill/>
            <a:prstDash val="solid"/>
            <a:round/>
            <a:headEnd type="none" w="med" len="med"/>
            <a:tailEnd type="arrow"/>
          </a:ln>
          <a:effectLst/>
        </p:spPr>
      </p:cxnSp>
      <p:sp>
        <p:nvSpPr>
          <p:cNvPr id="5" name="Date Placeholder 4"/>
          <p:cNvSpPr>
            <a:spLocks noGrp="1"/>
          </p:cNvSpPr>
          <p:nvPr>
            <p:ph type="dt" sz="half" idx="2"/>
          </p:nvPr>
        </p:nvSpPr>
        <p:spPr/>
        <p:txBody>
          <a:bodyPr/>
          <a:lstStyle/>
          <a:p>
            <a:pPr>
              <a:defRPr/>
            </a:pPr>
            <a:r>
              <a:rPr lang="en-US" smtClean="0"/>
              <a:t>11/09/2017</a:t>
            </a:r>
            <a:endParaRPr lang="en-US" dirty="0"/>
          </a:p>
        </p:txBody>
      </p:sp>
      <p:pic>
        <p:nvPicPr>
          <p:cNvPr id="9" name="Picture 8"/>
          <p:cNvPicPr/>
          <p:nvPr/>
        </p:nvPicPr>
        <p:blipFill>
          <a:blip r:embed="rId2"/>
          <a:stretch>
            <a:fillRect/>
          </a:stretch>
        </p:blipFill>
        <p:spPr>
          <a:xfrm>
            <a:off x="948281" y="1429408"/>
            <a:ext cx="8468711" cy="5532218"/>
          </a:xfrm>
          <a:prstGeom prst="rect">
            <a:avLst/>
          </a:prstGeom>
          <a:ln>
            <a:solidFill>
              <a:schemeClr val="tx1"/>
            </a:solidFill>
          </a:ln>
        </p:spPr>
      </p:pic>
    </p:spTree>
    <p:extLst>
      <p:ext uri="{BB962C8B-B14F-4D97-AF65-F5344CB8AC3E}">
        <p14:creationId xmlns:p14="http://schemas.microsoft.com/office/powerpoint/2010/main" val="1917314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pPr algn="l"/>
            <a:r>
              <a:rPr lang="en-US" sz="4400" dirty="0" smtClean="0"/>
              <a:t>Medicare Primary Claims</a:t>
            </a:r>
            <a:endParaRPr lang="en-US" sz="4400" dirty="0"/>
          </a:p>
        </p:txBody>
      </p:sp>
      <p:cxnSp>
        <p:nvCxnSpPr>
          <p:cNvPr id="8" name="Straight Arrow Connector 7"/>
          <p:cNvCxnSpPr/>
          <p:nvPr/>
        </p:nvCxnSpPr>
        <p:spPr bwMode="auto">
          <a:xfrm>
            <a:off x="14386560" y="4960692"/>
            <a:ext cx="1463040" cy="1097280"/>
          </a:xfrm>
          <a:prstGeom prst="straightConnector1">
            <a:avLst/>
          </a:prstGeom>
          <a:solidFill>
            <a:schemeClr val="accent1"/>
          </a:solidFill>
          <a:ln w="9525" cap="flat" cmpd="sng" algn="ctr">
            <a:noFill/>
            <a:prstDash val="solid"/>
            <a:round/>
            <a:headEnd type="none" w="med" len="med"/>
            <a:tailEnd type="arrow"/>
          </a:ln>
          <a:effectLst/>
        </p:spPr>
      </p:cxnSp>
      <p:sp>
        <p:nvSpPr>
          <p:cNvPr id="2" name="Date Placeholder 1"/>
          <p:cNvSpPr>
            <a:spLocks noGrp="1"/>
          </p:cNvSpPr>
          <p:nvPr>
            <p:ph type="dt" sz="half" idx="2"/>
          </p:nvPr>
        </p:nvSpPr>
        <p:spPr/>
        <p:txBody>
          <a:bodyPr/>
          <a:lstStyle/>
          <a:p>
            <a:pPr>
              <a:defRPr/>
            </a:pPr>
            <a:r>
              <a:rPr lang="en-US" smtClean="0"/>
              <a:t>11/09/2017</a:t>
            </a:r>
            <a:endParaRPr lang="en-US" dirty="0"/>
          </a:p>
        </p:txBody>
      </p:sp>
      <p:pic>
        <p:nvPicPr>
          <p:cNvPr id="3074" name="Picture 6"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17" y="1160979"/>
            <a:ext cx="9936767" cy="6229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8"/>
          <p:cNvSpPr txBox="1">
            <a:spLocks noChangeArrowheads="1"/>
          </p:cNvSpPr>
          <p:nvPr/>
        </p:nvSpPr>
        <p:spPr bwMode="auto">
          <a:xfrm>
            <a:off x="11163805" y="5509332"/>
            <a:ext cx="2900680" cy="1301436"/>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smtClean="0">
                <a:solidFill>
                  <a:srgbClr val="C00000"/>
                </a:solidFill>
              </a:rPr>
              <a:t>Other Insurance Information can be input at the line item level here</a:t>
            </a:r>
            <a:endParaRPr lang="en-US" sz="1900" dirty="0">
              <a:solidFill>
                <a:srgbClr val="C00000"/>
              </a:solidFill>
            </a:endParaRPr>
          </a:p>
        </p:txBody>
      </p:sp>
      <p:cxnSp>
        <p:nvCxnSpPr>
          <p:cNvPr id="4" name="Straight Arrow Connector 3"/>
          <p:cNvCxnSpPr>
            <a:stCxn id="6" idx="1"/>
          </p:cNvCxnSpPr>
          <p:nvPr/>
        </p:nvCxnSpPr>
        <p:spPr>
          <a:xfrm flipH="1">
            <a:off x="10089222" y="6160050"/>
            <a:ext cx="1074583"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3730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68140" y="3648075"/>
            <a:ext cx="9300210" cy="1371600"/>
          </a:xfrm>
          <a:solidFill>
            <a:schemeClr val="bg1"/>
          </a:solidFill>
        </p:spPr>
        <p:txBody>
          <a:bodyPr/>
          <a:lstStyle/>
          <a:p>
            <a:r>
              <a:rPr lang="en-US" dirty="0" smtClean="0">
                <a:solidFill>
                  <a:schemeClr val="tx1"/>
                </a:solidFill>
              </a:rPr>
              <a:t>Inpatient Claims for Medicare Part B Only Clients</a:t>
            </a:r>
            <a:endParaRPr lang="en-US" dirty="0">
              <a:solidFill>
                <a:schemeClr val="tx1"/>
              </a:solidFill>
            </a:endParaRP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266254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smtClean="0"/>
              <a:t>11/09/2017</a:t>
            </a:r>
            <a:endParaRPr lang="en-US" dirty="0"/>
          </a:p>
        </p:txBody>
      </p:sp>
      <p:sp>
        <p:nvSpPr>
          <p:cNvPr id="9" name="Rectangle 2"/>
          <p:cNvSpPr>
            <a:spLocks noGrp="1" noChangeArrowheads="1"/>
          </p:cNvSpPr>
          <p:nvPr>
            <p:ph type="title"/>
          </p:nvPr>
        </p:nvSpPr>
        <p:spPr>
          <a:xfrm>
            <a:off x="625475" y="1406523"/>
            <a:ext cx="12528550" cy="725488"/>
          </a:xfrm>
          <a:noFill/>
        </p:spPr>
        <p:txBody>
          <a:bodyPr/>
          <a:lstStyle/>
          <a:p>
            <a:r>
              <a:rPr lang="en-US" sz="4400" dirty="0" smtClean="0"/>
              <a:t>Inpatient Claims for Medicare Part B-Only Clients</a:t>
            </a:r>
          </a:p>
        </p:txBody>
      </p:sp>
      <p:sp>
        <p:nvSpPr>
          <p:cNvPr id="7" name="Rectangle 3"/>
          <p:cNvSpPr txBox="1">
            <a:spLocks noChangeArrowheads="1"/>
          </p:cNvSpPr>
          <p:nvPr/>
        </p:nvSpPr>
        <p:spPr>
          <a:xfrm>
            <a:off x="761999" y="2398711"/>
            <a:ext cx="9705975" cy="39624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50000"/>
              </a:lnSpc>
              <a:spcBef>
                <a:spcPts val="600"/>
              </a:spcBef>
              <a:spcAft>
                <a:spcPts val="600"/>
              </a:spcAft>
              <a:buClrTx/>
              <a:buSzTx/>
              <a:buFont typeface="Arial"/>
              <a:buNone/>
              <a:tabLst/>
              <a:defRPr/>
            </a:pPr>
            <a:r>
              <a:rPr kumimoji="0" lang="en-US" sz="2000" b="0" i="0" u="none" strike="noStrike" kern="1200" cap="none" spc="0" normalizeH="0" baseline="0" noProof="0" dirty="0" smtClean="0">
                <a:ln>
                  <a:noFill/>
                </a:ln>
                <a:solidFill>
                  <a:schemeClr val="tx1"/>
                </a:solidFill>
                <a:effectLst/>
                <a:uLnTx/>
                <a:uFillTx/>
                <a:latin typeface="Arial"/>
                <a:ea typeface="+mn-ea"/>
                <a:cs typeface="+mn-cs"/>
              </a:rPr>
              <a:t>Certain Medicaid/Medicare clients only have Medicare Part B coverage. Medicare may cross over the Part B claim with type of bill 121. This claim does not have an accommodation revenue code on it. The claim will deny and the provider will need to resubmit and include the following on the claim:</a:t>
            </a:r>
          </a:p>
          <a:p>
            <a:pPr marL="569913" marR="0" lvl="1" indent="-342900" algn="just"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Arial"/>
                <a:ea typeface="+mn-ea"/>
                <a:cs typeface="+mn-cs"/>
              </a:rPr>
              <a:t>Use type of bill “121” </a:t>
            </a:r>
          </a:p>
          <a:p>
            <a:pPr marL="569913" marR="0" lvl="1" indent="-342900" algn="just"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Arial"/>
                <a:ea typeface="+mn-ea"/>
                <a:cs typeface="+mn-cs"/>
              </a:rPr>
              <a:t>Attach a copy of the EOMB indicate Medicare paid amount in previous payment box (form locator 54).</a:t>
            </a:r>
          </a:p>
          <a:p>
            <a:pPr marL="569913" marR="0" lvl="1"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ü"/>
              <a:tabLst/>
              <a:defRPr/>
            </a:pPr>
            <a:endParaRPr kumimoji="0" lang="en-US" sz="1600" b="0" i="0" u="none" strike="noStrike" kern="1200" cap="none" spc="0" normalizeH="0" baseline="0" noProof="0" dirty="0" smtClean="0">
              <a:ln>
                <a:noFill/>
              </a:ln>
              <a:solidFill>
                <a:srgbClr val="C00000"/>
              </a:solidFill>
              <a:effectLst/>
              <a:uLnTx/>
              <a:uFillTx/>
              <a:latin typeface="Arial"/>
              <a:ea typeface="+mn-ea"/>
              <a:cs typeface="+mn-cs"/>
            </a:endParaRPr>
          </a:p>
          <a:p>
            <a:pPr marL="569913" marR="0" lvl="1"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ü"/>
              <a:tabLst/>
              <a:defRPr/>
            </a:pPr>
            <a:endParaRPr kumimoji="0" lang="en-US" sz="1600" b="0" i="0" u="none" strike="noStrike" kern="1200" cap="none" spc="0" normalizeH="0" baseline="0" noProof="0" dirty="0" smtClean="0">
              <a:ln>
                <a:noFill/>
              </a:ln>
              <a:solidFill>
                <a:srgbClr val="C00000"/>
              </a:solidFill>
              <a:effectLst/>
              <a:uLnTx/>
              <a:uFillTx/>
              <a:latin typeface="Arial"/>
              <a:ea typeface="+mn-ea"/>
              <a:cs typeface="+mn-cs"/>
            </a:endParaRPr>
          </a:p>
          <a:p>
            <a:pPr marL="569913" marR="0" lvl="1"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ü"/>
              <a:tabLst/>
              <a:defRPr/>
            </a:pPr>
            <a:endParaRPr kumimoji="0" lang="en-US" sz="1600" b="0" i="0" u="none" strike="noStrike" kern="1200" cap="none" spc="0" normalizeH="0" baseline="0" noProof="0" dirty="0" smtClean="0">
              <a:ln>
                <a:noFill/>
              </a:ln>
              <a:solidFill>
                <a:srgbClr val="C00000"/>
              </a:solidFill>
              <a:effectLst/>
              <a:uLnTx/>
              <a:uFillTx/>
              <a:latin typeface="Arial"/>
              <a:ea typeface="+mn-ea"/>
              <a:cs typeface="+mn-cs"/>
            </a:endParaRPr>
          </a:p>
        </p:txBody>
      </p:sp>
    </p:spTree>
    <p:extLst>
      <p:ext uri="{BB962C8B-B14F-4D97-AF65-F5344CB8AC3E}">
        <p14:creationId xmlns:p14="http://schemas.microsoft.com/office/powerpoint/2010/main" val="149767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91" y="2151392"/>
            <a:ext cx="10720709" cy="54560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65760" y="548640"/>
            <a:ext cx="12197715" cy="1371600"/>
          </a:xfrm>
        </p:spPr>
        <p:txBody>
          <a:bodyPr>
            <a:noAutofit/>
          </a:bodyPr>
          <a:lstStyle/>
          <a:p>
            <a:pPr lvl="0" algn="l"/>
            <a:r>
              <a:rPr lang="en-US" sz="4000" dirty="0"/>
              <a:t>Inpatient Claims for Medicare Part </a:t>
            </a:r>
            <a:r>
              <a:rPr lang="en-US" sz="4000" dirty="0" smtClean="0"/>
              <a:t>B-Only </a:t>
            </a:r>
            <a:r>
              <a:rPr lang="en-US" sz="4000" dirty="0"/>
              <a:t>C</a:t>
            </a:r>
            <a:r>
              <a:rPr lang="en-US" sz="4000" dirty="0" smtClean="0"/>
              <a:t>lients</a:t>
            </a:r>
            <a:r>
              <a:rPr lang="en-US" sz="4400" b="1" dirty="0"/>
              <a:t/>
            </a:r>
            <a:br>
              <a:rPr lang="en-US" sz="4400" b="1" dirty="0"/>
            </a:br>
            <a:endParaRPr lang="en-US" sz="4400" b="1" dirty="0"/>
          </a:p>
        </p:txBody>
      </p:sp>
      <p:sp>
        <p:nvSpPr>
          <p:cNvPr id="8" name="TextBox 7"/>
          <p:cNvSpPr txBox="1"/>
          <p:nvPr/>
        </p:nvSpPr>
        <p:spPr>
          <a:xfrm>
            <a:off x="3870960" y="2974113"/>
            <a:ext cx="8892760" cy="571572"/>
          </a:xfrm>
          <a:prstGeom prst="rect">
            <a:avLst/>
          </a:prstGeom>
          <a:solidFill>
            <a:schemeClr val="bg1"/>
          </a:solidFill>
          <a:ln w="19050">
            <a:solidFill>
              <a:srgbClr val="C00000"/>
            </a:solidFill>
          </a:ln>
        </p:spPr>
        <p:txBody>
          <a:bodyPr wrap="none" lIns="130622" tIns="130622" rIns="130622" bIns="130622" rtlCol="0">
            <a:spAutoFit/>
          </a:bodyPr>
          <a:lstStyle/>
          <a:p>
            <a:r>
              <a:rPr lang="en-US" sz="2000" dirty="0" smtClean="0">
                <a:solidFill>
                  <a:srgbClr val="C00000"/>
                </a:solidFill>
                <a:latin typeface="+mn-lt"/>
              </a:rPr>
              <a:t>Indicate “Medicare” for Inpatient Claims for Medicare Part B-Only Recipients</a:t>
            </a:r>
          </a:p>
        </p:txBody>
      </p:sp>
      <p:sp>
        <p:nvSpPr>
          <p:cNvPr id="3" name="Date Placeholder 2"/>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416443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87681" y="365761"/>
            <a:ext cx="12006582" cy="971550"/>
          </a:xfrm>
        </p:spPr>
        <p:txBody>
          <a:bodyPr/>
          <a:lstStyle/>
          <a:p>
            <a:r>
              <a:rPr lang="en-US" sz="4000" dirty="0"/>
              <a:t>Where Do I Get a Copy of Claim Form Instructions?</a:t>
            </a:r>
            <a:r>
              <a:rPr lang="en-US" sz="4000" dirty="0">
                <a:solidFill>
                  <a:schemeClr val="accent3">
                    <a:lumMod val="50000"/>
                  </a:schemeClr>
                </a:solidFill>
              </a:rPr>
              <a:t>	</a:t>
            </a:r>
          </a:p>
        </p:txBody>
      </p:sp>
      <p:sp>
        <p:nvSpPr>
          <p:cNvPr id="6" name="Date Placeholder 5"/>
          <p:cNvSpPr>
            <a:spLocks noGrp="1"/>
          </p:cNvSpPr>
          <p:nvPr>
            <p:ph type="dt" sz="half" idx="2"/>
          </p:nvPr>
        </p:nvSpPr>
        <p:spPr/>
        <p:txBody>
          <a:bodyPr/>
          <a:lstStyle/>
          <a:p>
            <a:pPr>
              <a:defRPr/>
            </a:pPr>
            <a:r>
              <a:rPr lang="en-US" smtClean="0"/>
              <a:t>11/09/2017</a:t>
            </a:r>
            <a:endParaRPr lang="en-US" dirty="0"/>
          </a:p>
        </p:txBody>
      </p:sp>
      <p:sp>
        <p:nvSpPr>
          <p:cNvPr id="13" name="TextBox 12"/>
          <p:cNvSpPr txBox="1"/>
          <p:nvPr/>
        </p:nvSpPr>
        <p:spPr>
          <a:xfrm>
            <a:off x="6324602" y="6949441"/>
            <a:ext cx="7086600" cy="531995"/>
          </a:xfrm>
          <a:prstGeom prst="rect">
            <a:avLst/>
          </a:prstGeom>
          <a:noFill/>
        </p:spPr>
        <p:txBody>
          <a:bodyPr wrap="square" lIns="130609" tIns="65305" rIns="130609" bIns="65305" rtlCol="0">
            <a:spAutoFit/>
          </a:bodyPr>
          <a:lstStyle/>
          <a:p>
            <a:pPr algn="r"/>
            <a:r>
              <a:rPr lang="en-US" sz="2300" i="1" dirty="0">
                <a:latin typeface="Arial"/>
              </a:rPr>
              <a:t>Continued on next screen… </a:t>
            </a:r>
            <a:r>
              <a:rPr lang="en-US" dirty="0" smtClean="0">
                <a:latin typeface="Arial"/>
              </a:rPr>
              <a:t> </a:t>
            </a:r>
            <a:endParaRPr lang="en-US" dirty="0">
              <a:latin typeface="Arial"/>
            </a:endParaRPr>
          </a:p>
        </p:txBody>
      </p:sp>
      <p:pic>
        <p:nvPicPr>
          <p:cNvPr id="1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290" y="1337313"/>
            <a:ext cx="7183426" cy="627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Oval 14"/>
          <p:cNvSpPr/>
          <p:nvPr/>
        </p:nvSpPr>
        <p:spPr bwMode="auto">
          <a:xfrm>
            <a:off x="1505220" y="5124225"/>
            <a:ext cx="2080191" cy="36094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endParaRPr lang="en-US" sz="2900" dirty="0">
              <a:solidFill>
                <a:srgbClr val="FFFFFF"/>
              </a:solidFill>
              <a:latin typeface="Arial"/>
            </a:endParaRPr>
          </a:p>
        </p:txBody>
      </p:sp>
      <p:sp>
        <p:nvSpPr>
          <p:cNvPr id="16" name="Text Box 6"/>
          <p:cNvSpPr txBox="1">
            <a:spLocks noChangeArrowheads="1"/>
          </p:cNvSpPr>
          <p:nvPr/>
        </p:nvSpPr>
        <p:spPr bwMode="auto">
          <a:xfrm>
            <a:off x="9231975" y="3212434"/>
            <a:ext cx="5103949" cy="1455325"/>
          </a:xfrm>
          <a:prstGeom prst="rect">
            <a:avLst/>
          </a:prstGeom>
          <a:solidFill>
            <a:schemeClr val="bg1"/>
          </a:solidFill>
          <a:ln w="19050">
            <a:solidFill>
              <a:schemeClr val="tx1"/>
            </a:solidFill>
            <a:miter lim="800000"/>
            <a:headEnd/>
            <a:tailEnd/>
          </a:ln>
        </p:spPr>
        <p:txBody>
          <a:bodyPr wrap="square" lIns="130609" tIns="65305" rIns="130609" bIns="65305">
            <a:spAutoFit/>
          </a:bodyPr>
          <a:lstStyle/>
          <a:p>
            <a:r>
              <a:rPr lang="en-US" sz="2000" dirty="0">
                <a:latin typeface="Arial"/>
              </a:rPr>
              <a:t>On the WEB PORTAL: Click Providers </a:t>
            </a:r>
            <a:r>
              <a:rPr lang="en-US" sz="2000" dirty="0" smtClean="0">
                <a:latin typeface="Arial"/>
              </a:rPr>
              <a:t>then </a:t>
            </a:r>
            <a:r>
              <a:rPr lang="en-US" sz="2000" u="sng" dirty="0" smtClean="0">
                <a:solidFill>
                  <a:srgbClr val="C00000"/>
                </a:solidFill>
                <a:latin typeface="Arial"/>
              </a:rPr>
              <a:t>Forms, Publications, and Instructions </a:t>
            </a:r>
            <a:r>
              <a:rPr lang="en-US" sz="2000" dirty="0" smtClean="0">
                <a:latin typeface="Arial"/>
              </a:rPr>
              <a:t>under </a:t>
            </a:r>
            <a:r>
              <a:rPr lang="en-US" sz="2000" dirty="0">
                <a:latin typeface="Arial"/>
              </a:rPr>
              <a:t>Provider Information </a:t>
            </a:r>
            <a:r>
              <a:rPr lang="en-US" dirty="0">
                <a:solidFill>
                  <a:srgbClr val="C00000"/>
                </a:solidFill>
                <a:latin typeface="Arial"/>
              </a:rPr>
              <a:t/>
            </a:r>
            <a:br>
              <a:rPr lang="en-US" dirty="0">
                <a:solidFill>
                  <a:srgbClr val="C00000"/>
                </a:solidFill>
                <a:latin typeface="Arial"/>
              </a:rPr>
            </a:br>
            <a:endParaRPr lang="en-US" dirty="0">
              <a:solidFill>
                <a:srgbClr val="C00000"/>
              </a:solidFill>
              <a:latin typeface="Arial"/>
            </a:endParaRPr>
          </a:p>
        </p:txBody>
      </p:sp>
      <p:sp>
        <p:nvSpPr>
          <p:cNvPr id="17" name="Oval 16"/>
          <p:cNvSpPr/>
          <p:nvPr/>
        </p:nvSpPr>
        <p:spPr bwMode="auto">
          <a:xfrm>
            <a:off x="6821404" y="1708483"/>
            <a:ext cx="2298533" cy="45178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endParaRPr lang="en-US" sz="2900" dirty="0">
              <a:solidFill>
                <a:srgbClr val="FFFFFF"/>
              </a:solidFill>
              <a:latin typeface="Arial"/>
            </a:endParaRPr>
          </a:p>
        </p:txBody>
      </p:sp>
    </p:spTree>
    <p:extLst>
      <p:ext uri="{BB962C8B-B14F-4D97-AF65-F5344CB8AC3E}">
        <p14:creationId xmlns:p14="http://schemas.microsoft.com/office/powerpoint/2010/main" val="1436363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13" y="274320"/>
            <a:ext cx="12044312" cy="1371600"/>
          </a:xfrm>
        </p:spPr>
        <p:txBody>
          <a:bodyPr>
            <a:noAutofit/>
          </a:bodyPr>
          <a:lstStyle/>
          <a:p>
            <a:pPr lvl="0" algn="l"/>
            <a:r>
              <a:rPr lang="en-US" sz="4000" dirty="0"/>
              <a:t>Inpatient Claims for Medicare Part </a:t>
            </a:r>
            <a:r>
              <a:rPr lang="en-US" sz="4000" dirty="0" smtClean="0"/>
              <a:t>B-Only </a:t>
            </a:r>
            <a:r>
              <a:rPr lang="en-US" sz="4000" dirty="0"/>
              <a:t>C</a:t>
            </a:r>
            <a:r>
              <a:rPr lang="en-US" sz="4000" dirty="0" smtClean="0"/>
              <a:t>lients</a:t>
            </a:r>
            <a:r>
              <a:rPr lang="en-US" sz="4000" b="1" dirty="0"/>
              <a:t/>
            </a:r>
            <a:br>
              <a:rPr lang="en-US" sz="4000" b="1" dirty="0"/>
            </a:br>
            <a:endParaRPr lang="en-US" sz="4000" b="1"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73" y="2595276"/>
            <a:ext cx="12230100" cy="4076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9881385" y="5560992"/>
            <a:ext cx="3712845" cy="1587234"/>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smtClean="0">
                <a:solidFill>
                  <a:srgbClr val="C00000"/>
                </a:solidFill>
                <a:latin typeface="+mn-lt"/>
              </a:rPr>
              <a:t>Attach </a:t>
            </a:r>
            <a:r>
              <a:rPr lang="en-US" sz="2000" dirty="0">
                <a:solidFill>
                  <a:srgbClr val="C00000"/>
                </a:solidFill>
                <a:latin typeface="+mn-lt"/>
              </a:rPr>
              <a:t>a copy of the EOB</a:t>
            </a:r>
          </a:p>
          <a:p>
            <a:r>
              <a:rPr lang="en-US" sz="2000" dirty="0">
                <a:solidFill>
                  <a:srgbClr val="C00000"/>
                </a:solidFill>
                <a:latin typeface="+mn-lt"/>
              </a:rPr>
              <a:t>along with the explanation</a:t>
            </a:r>
          </a:p>
          <a:p>
            <a:r>
              <a:rPr lang="en-US" sz="2000" dirty="0">
                <a:solidFill>
                  <a:srgbClr val="C00000"/>
                </a:solidFill>
                <a:latin typeface="+mn-lt"/>
              </a:rPr>
              <a:t>of denials page</a:t>
            </a:r>
          </a:p>
          <a:p>
            <a:pPr algn="ctr"/>
            <a:r>
              <a:rPr lang="en-US" dirty="0" smtClean="0">
                <a:solidFill>
                  <a:srgbClr val="FF0000"/>
                </a:solidFill>
                <a:latin typeface="+mn-lt"/>
              </a:rPr>
              <a:t> </a:t>
            </a:r>
          </a:p>
        </p:txBody>
      </p:sp>
      <p:cxnSp>
        <p:nvCxnSpPr>
          <p:cNvPr id="15" name="Straight Arrow Connector 14"/>
          <p:cNvCxnSpPr/>
          <p:nvPr/>
        </p:nvCxnSpPr>
        <p:spPr bwMode="auto">
          <a:xfrm flipV="1">
            <a:off x="12111189" y="4659732"/>
            <a:ext cx="0" cy="90126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3" name="Date Placeholder 2"/>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2247084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49867" y="365760"/>
            <a:ext cx="12156458" cy="1371600"/>
          </a:xfrm>
        </p:spPr>
        <p:txBody>
          <a:bodyPr>
            <a:normAutofit/>
          </a:bodyPr>
          <a:lstStyle/>
          <a:p>
            <a:pPr algn="l"/>
            <a:r>
              <a:rPr lang="en-US" sz="4000" dirty="0"/>
              <a:t>Inpatient Claims for Medicare Part </a:t>
            </a:r>
            <a:r>
              <a:rPr lang="en-US" sz="4000" dirty="0" smtClean="0"/>
              <a:t>B-Only </a:t>
            </a:r>
            <a:r>
              <a:rPr lang="en-US" sz="4000" dirty="0"/>
              <a:t>C</a:t>
            </a:r>
            <a:r>
              <a:rPr lang="en-US" sz="4000" dirty="0" smtClean="0"/>
              <a:t>lients</a:t>
            </a:r>
            <a:r>
              <a:rPr lang="en-US" sz="4000" b="1" dirty="0"/>
              <a:t/>
            </a:r>
            <a:br>
              <a:rPr lang="en-US" sz="4000" b="1" dirty="0"/>
            </a:br>
            <a:endParaRPr lang="en-US" sz="4000" b="1" dirty="0"/>
          </a:p>
        </p:txBody>
      </p:sp>
      <p:cxnSp>
        <p:nvCxnSpPr>
          <p:cNvPr id="8" name="Straight Arrow Connector 7"/>
          <p:cNvCxnSpPr/>
          <p:nvPr/>
        </p:nvCxnSpPr>
        <p:spPr bwMode="auto">
          <a:xfrm>
            <a:off x="14386560" y="4960692"/>
            <a:ext cx="1463040" cy="1097280"/>
          </a:xfrm>
          <a:prstGeom prst="straightConnector1">
            <a:avLst/>
          </a:prstGeom>
          <a:solidFill>
            <a:schemeClr val="accent1"/>
          </a:solidFill>
          <a:ln w="9525" cap="flat" cmpd="sng" algn="ctr">
            <a:noFill/>
            <a:prstDash val="solid"/>
            <a:round/>
            <a:headEnd type="none" w="med" len="med"/>
            <a:tailEnd type="arrow"/>
          </a:ln>
          <a:effectLst/>
        </p:spPr>
      </p:cxnSp>
      <p:sp>
        <p:nvSpPr>
          <p:cNvPr id="2" name="Date Placeholder 1"/>
          <p:cNvSpPr>
            <a:spLocks noGrp="1"/>
          </p:cNvSpPr>
          <p:nvPr>
            <p:ph type="dt" sz="half" idx="2"/>
          </p:nvPr>
        </p:nvSpPr>
        <p:spPr/>
        <p:txBody>
          <a:bodyPr/>
          <a:lstStyle/>
          <a:p>
            <a:pPr>
              <a:defRPr/>
            </a:pPr>
            <a:r>
              <a:rPr lang="en-US" smtClean="0"/>
              <a:t>11/09/2017</a:t>
            </a:r>
            <a:endParaRPr lang="en-US" dirty="0"/>
          </a:p>
        </p:txBody>
      </p:sp>
      <p:pic>
        <p:nvPicPr>
          <p:cNvPr id="13" name="Picture 12"/>
          <p:cNvPicPr/>
          <p:nvPr/>
        </p:nvPicPr>
        <p:blipFill>
          <a:blip r:embed="rId2"/>
          <a:stretch>
            <a:fillRect/>
          </a:stretch>
        </p:blipFill>
        <p:spPr>
          <a:xfrm>
            <a:off x="995233" y="1258645"/>
            <a:ext cx="9332108" cy="5820089"/>
          </a:xfrm>
          <a:prstGeom prst="rect">
            <a:avLst/>
          </a:prstGeom>
          <a:ln>
            <a:solidFill>
              <a:schemeClr val="tx1"/>
            </a:solidFill>
          </a:ln>
        </p:spPr>
      </p:pic>
    </p:spTree>
    <p:extLst>
      <p:ext uri="{BB962C8B-B14F-4D97-AF65-F5344CB8AC3E}">
        <p14:creationId xmlns:p14="http://schemas.microsoft.com/office/powerpoint/2010/main" val="14132483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pPr algn="l"/>
            <a:r>
              <a:rPr lang="en-US" sz="4000" dirty="0"/>
              <a:t>Inpatient Claims for Medicare Part B-Only Clients</a:t>
            </a:r>
          </a:p>
        </p:txBody>
      </p:sp>
      <p:cxnSp>
        <p:nvCxnSpPr>
          <p:cNvPr id="8" name="Straight Arrow Connector 7"/>
          <p:cNvCxnSpPr/>
          <p:nvPr/>
        </p:nvCxnSpPr>
        <p:spPr bwMode="auto">
          <a:xfrm>
            <a:off x="14386560" y="4960692"/>
            <a:ext cx="1463040" cy="1097280"/>
          </a:xfrm>
          <a:prstGeom prst="straightConnector1">
            <a:avLst/>
          </a:prstGeom>
          <a:solidFill>
            <a:schemeClr val="accent1"/>
          </a:solidFill>
          <a:ln w="9525" cap="flat" cmpd="sng" algn="ctr">
            <a:noFill/>
            <a:prstDash val="solid"/>
            <a:round/>
            <a:headEnd type="none" w="med" len="med"/>
            <a:tailEnd type="arrow"/>
          </a:ln>
          <a:effectLst/>
        </p:spPr>
      </p:cxnSp>
      <p:sp>
        <p:nvSpPr>
          <p:cNvPr id="2" name="Date Placeholder 1"/>
          <p:cNvSpPr>
            <a:spLocks noGrp="1"/>
          </p:cNvSpPr>
          <p:nvPr>
            <p:ph type="dt" sz="half" idx="2"/>
          </p:nvPr>
        </p:nvSpPr>
        <p:spPr/>
        <p:txBody>
          <a:bodyPr/>
          <a:lstStyle/>
          <a:p>
            <a:pPr>
              <a:defRPr/>
            </a:pPr>
            <a:r>
              <a:rPr lang="en-US" smtClean="0"/>
              <a:t>11/09/2017</a:t>
            </a:r>
            <a:endParaRPr lang="en-US" dirty="0"/>
          </a:p>
        </p:txBody>
      </p:sp>
      <p:pic>
        <p:nvPicPr>
          <p:cNvPr id="3074" name="Picture 6"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17" y="1160979"/>
            <a:ext cx="9936767" cy="6229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8"/>
          <p:cNvSpPr txBox="1">
            <a:spLocks noChangeArrowheads="1"/>
          </p:cNvSpPr>
          <p:nvPr/>
        </p:nvSpPr>
        <p:spPr bwMode="auto">
          <a:xfrm>
            <a:off x="11163805" y="5509332"/>
            <a:ext cx="2900680" cy="1301436"/>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smtClean="0">
                <a:solidFill>
                  <a:srgbClr val="C00000"/>
                </a:solidFill>
              </a:rPr>
              <a:t>Other Insurance Information can be input at the line item level here</a:t>
            </a:r>
            <a:endParaRPr lang="en-US" sz="1900" dirty="0">
              <a:solidFill>
                <a:srgbClr val="C00000"/>
              </a:solidFill>
            </a:endParaRPr>
          </a:p>
        </p:txBody>
      </p:sp>
      <p:cxnSp>
        <p:nvCxnSpPr>
          <p:cNvPr id="4" name="Straight Arrow Connector 3"/>
          <p:cNvCxnSpPr>
            <a:stCxn id="6" idx="1"/>
          </p:cNvCxnSpPr>
          <p:nvPr/>
        </p:nvCxnSpPr>
        <p:spPr>
          <a:xfrm flipH="1">
            <a:off x="10089222" y="6160050"/>
            <a:ext cx="1074583"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3730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7785735" cy="1371600"/>
          </a:xfrm>
          <a:solidFill>
            <a:schemeClr val="bg1"/>
          </a:solidFill>
        </p:spPr>
        <p:txBody>
          <a:bodyPr/>
          <a:lstStyle/>
          <a:p>
            <a:r>
              <a:rPr lang="en-US" dirty="0" smtClean="0">
                <a:solidFill>
                  <a:schemeClr val="tx1"/>
                </a:solidFill>
              </a:rPr>
              <a:t>UB-04 Tips</a:t>
            </a:r>
            <a:endParaRPr lang="en-US" dirty="0">
              <a:solidFill>
                <a:schemeClr val="tx1"/>
              </a:solidFill>
            </a:endParaRP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260999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xfrm>
            <a:off x="609600" y="274320"/>
            <a:ext cx="10972800" cy="1371600"/>
          </a:xfrm>
        </p:spPr>
        <p:txBody>
          <a:bodyPr/>
          <a:lstStyle/>
          <a:p>
            <a:pPr algn="l" eaLnBrk="1" hangingPunct="1"/>
            <a:r>
              <a:rPr lang="en-US" sz="4400" dirty="0" smtClean="0"/>
              <a:t>UB-04 Tips</a:t>
            </a:r>
          </a:p>
        </p:txBody>
      </p:sp>
      <p:sp>
        <p:nvSpPr>
          <p:cNvPr id="78852" name="Rectangle 3"/>
          <p:cNvSpPr>
            <a:spLocks noGrp="1" noChangeArrowheads="1"/>
          </p:cNvSpPr>
          <p:nvPr>
            <p:ph idx="1"/>
          </p:nvPr>
        </p:nvSpPr>
        <p:spPr>
          <a:xfrm>
            <a:off x="975360" y="6492240"/>
            <a:ext cx="10073640" cy="548640"/>
          </a:xfrm>
          <a:solidFill>
            <a:schemeClr val="bg1"/>
          </a:solidFill>
          <a:ln w="19050">
            <a:solidFill>
              <a:srgbClr val="C00000"/>
            </a:solidFill>
          </a:ln>
        </p:spPr>
        <p:txBody>
          <a:bodyPr/>
          <a:lstStyle/>
          <a:p>
            <a:pPr marL="0" indent="0" algn="ctr" eaLnBrk="1" hangingPunct="1">
              <a:buNone/>
            </a:pPr>
            <a:r>
              <a:rPr lang="en-US" sz="2400" dirty="0" smtClean="0">
                <a:solidFill>
                  <a:srgbClr val="C00000"/>
                </a:solidFill>
              </a:rPr>
              <a:t>Ensure the line item charges are correct and match the total charge.</a:t>
            </a:r>
          </a:p>
          <a:p>
            <a:pPr eaLnBrk="1" hangingPunct="1"/>
            <a:endParaRPr lang="en-US" dirty="0" smtClean="0">
              <a:solidFill>
                <a:srgbClr val="FF0000"/>
              </a:solidFill>
            </a:endParaRPr>
          </a:p>
          <a:p>
            <a:pPr eaLnBrk="1" hangingPunct="1"/>
            <a:endParaRPr lang="en-US" dirty="0">
              <a:solidFill>
                <a:srgbClr val="FF0000"/>
              </a:solidFill>
            </a:endParaRPr>
          </a:p>
          <a:p>
            <a:pPr eaLnBrk="1" hangingPunct="1"/>
            <a:endParaRPr lang="en-US" dirty="0" smtClean="0">
              <a:solidFill>
                <a:srgbClr val="FF0000"/>
              </a:solidFill>
            </a:endParaRPr>
          </a:p>
          <a:p>
            <a:pPr eaLnBrk="1" hangingPunct="1"/>
            <a:endParaRPr lang="en-US" dirty="0">
              <a:solidFill>
                <a:srgbClr val="FF0000"/>
              </a:solidFill>
            </a:endParaRPr>
          </a:p>
          <a:p>
            <a:pPr eaLnBrk="1" hangingPunct="1"/>
            <a:endParaRPr lang="en-US" dirty="0" smtClean="0">
              <a:solidFill>
                <a:srgbClr val="FF0000"/>
              </a:solidFill>
            </a:endParaRPr>
          </a:p>
          <a:p>
            <a:pPr eaLnBrk="1" hangingPunct="1"/>
            <a:endParaRPr lang="en-US" dirty="0">
              <a:solidFill>
                <a:srgbClr val="FF0000"/>
              </a:solidFill>
            </a:endParaRPr>
          </a:p>
          <a:p>
            <a:pPr eaLnBrk="1" hangingPunct="1"/>
            <a:endParaRPr lang="en-US" dirty="0" smtClean="0">
              <a:solidFill>
                <a:srgbClr val="FF0000"/>
              </a:solidFill>
            </a:endParaRPr>
          </a:p>
          <a:p>
            <a:pPr eaLnBrk="1" hangingPunct="1"/>
            <a:endParaRPr lang="en-US" dirty="0">
              <a:solidFill>
                <a:srgbClr val="FF0000"/>
              </a:solidFill>
            </a:endParaRPr>
          </a:p>
          <a:p>
            <a:pPr eaLnBrk="1" hangingPunct="1"/>
            <a:endParaRPr lang="en-US" dirty="0" smtClean="0">
              <a:solidFill>
                <a:srgbClr val="FF0000"/>
              </a:solidFill>
            </a:endParaRPr>
          </a:p>
        </p:txBody>
      </p:sp>
      <p:sp>
        <p:nvSpPr>
          <p:cNvPr id="2" name="Date Placeholder 1"/>
          <p:cNvSpPr>
            <a:spLocks noGrp="1"/>
          </p:cNvSpPr>
          <p:nvPr>
            <p:ph type="dt" sz="half" idx="2"/>
          </p:nvPr>
        </p:nvSpPr>
        <p:spPr/>
        <p:txBody>
          <a:bodyPr/>
          <a:lstStyle/>
          <a:p>
            <a:pPr>
              <a:defRPr/>
            </a:pPr>
            <a:r>
              <a:rPr lang="en-US" dirty="0" smtClean="0"/>
              <a:t>11/09/2017</a:t>
            </a:r>
            <a:endParaRPr lang="en-US" dirty="0"/>
          </a:p>
        </p:txBody>
      </p:sp>
      <p:pic>
        <p:nvPicPr>
          <p:cNvPr id="6" name="Picture 5"/>
          <p:cNvPicPr/>
          <p:nvPr/>
        </p:nvPicPr>
        <p:blipFill>
          <a:blip r:embed="rId2"/>
          <a:stretch>
            <a:fillRect/>
          </a:stretch>
        </p:blipFill>
        <p:spPr>
          <a:xfrm>
            <a:off x="1158766" y="1240221"/>
            <a:ext cx="10234448" cy="5157382"/>
          </a:xfrm>
          <a:prstGeom prst="rect">
            <a:avLst/>
          </a:prstGeom>
          <a:ln>
            <a:solidFill>
              <a:schemeClr val="tx1"/>
            </a:solidFill>
          </a:ln>
        </p:spPr>
      </p:pic>
    </p:spTree>
    <p:extLst>
      <p:ext uri="{BB962C8B-B14F-4D97-AF65-F5344CB8AC3E}">
        <p14:creationId xmlns:p14="http://schemas.microsoft.com/office/powerpoint/2010/main" val="1492107597"/>
      </p:ext>
    </p:extLst>
  </p:cSld>
  <p:clrMapOvr>
    <a:masterClrMapping/>
  </p:clrMapOvr>
  <p:transition spd="med">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smtClean="0"/>
              <a:t>11/09/2017</a:t>
            </a:r>
            <a:endParaRPr lang="en-US" dirty="0"/>
          </a:p>
        </p:txBody>
      </p:sp>
      <p:sp>
        <p:nvSpPr>
          <p:cNvPr id="9" name="Rectangle 2"/>
          <p:cNvSpPr>
            <a:spLocks noGrp="1" noChangeArrowheads="1"/>
          </p:cNvSpPr>
          <p:nvPr>
            <p:ph type="title"/>
          </p:nvPr>
        </p:nvSpPr>
        <p:spPr>
          <a:xfrm>
            <a:off x="625475" y="1434304"/>
            <a:ext cx="12604750" cy="725488"/>
          </a:xfrm>
          <a:noFill/>
        </p:spPr>
        <p:txBody>
          <a:bodyPr/>
          <a:lstStyle/>
          <a:p>
            <a:r>
              <a:rPr lang="en-US" sz="4400" dirty="0" smtClean="0"/>
              <a:t>Summary</a:t>
            </a:r>
            <a:endParaRPr lang="en-US" dirty="0" smtClean="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FFFE"/>
              </a:solidFill>
            </a:endParaRPr>
          </a:p>
        </p:txBody>
      </p:sp>
      <p:sp>
        <p:nvSpPr>
          <p:cNvPr id="12" name="Content Placeholder 3"/>
          <p:cNvSpPr txBox="1">
            <a:spLocks/>
          </p:cNvSpPr>
          <p:nvPr/>
        </p:nvSpPr>
        <p:spPr>
          <a:xfrm>
            <a:off x="835024" y="2238375"/>
            <a:ext cx="9813926" cy="51054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ts val="600"/>
              </a:spcBef>
              <a:spcAft>
                <a:spcPts val="600"/>
              </a:spcAft>
              <a:buClrTx/>
              <a:buSzTx/>
              <a:buFont typeface="Arial"/>
              <a:buNone/>
              <a:tabLst/>
              <a:defRPr/>
            </a:pPr>
            <a:r>
              <a:rPr kumimoji="0" lang="en-US" sz="2000" b="0" i="0" u="none" strike="noStrike" kern="1200" cap="none" spc="0" normalizeH="0" baseline="0" noProof="0" dirty="0" smtClean="0">
                <a:ln>
                  <a:noFill/>
                </a:ln>
                <a:solidFill>
                  <a:schemeClr val="tx1"/>
                </a:solidFill>
                <a:effectLst/>
                <a:uLnTx/>
                <a:uFillTx/>
                <a:latin typeface="Arial"/>
                <a:ea typeface="+mn-ea"/>
                <a:cs typeface="+mn-cs"/>
              </a:rPr>
              <a:t>Provided general billing guidelines for direct data entry submission of the UB-04 claim form for the below coverage scenarios. </a:t>
            </a:r>
            <a:endParaRPr kumimoji="0" lang="en-US" sz="1800" b="0" i="0" u="none" strike="noStrike" kern="1200" cap="none" spc="0" normalizeH="0" baseline="0" noProof="0" dirty="0" smtClean="0">
              <a:ln>
                <a:noFill/>
              </a:ln>
              <a:effectLst/>
              <a:uLnTx/>
              <a:uFillTx/>
              <a:latin typeface="Arial"/>
              <a:ea typeface="+mn-ea"/>
              <a:cs typeface="+mn-cs"/>
            </a:endParaRPr>
          </a:p>
          <a:p>
            <a:pPr marL="344488" marR="0" lvl="1" indent="-342900" algn="l" defTabSz="457200" rtl="0" eaLnBrk="1" fontAlgn="auto" latinLnBrk="0" hangingPunct="1">
              <a:lnSpc>
                <a:spcPct val="150000"/>
              </a:lnSpc>
              <a:spcBef>
                <a:spcPts val="600"/>
              </a:spcBef>
              <a:spcAft>
                <a:spcPts val="600"/>
              </a:spcAft>
              <a:buClrTx/>
              <a:buSzPct val="75000"/>
              <a:buFont typeface="Arial" pitchFamily="34" charset="0"/>
              <a:buChar char="•"/>
              <a:tabLst/>
              <a:defRPr/>
            </a:pPr>
            <a:r>
              <a:rPr kumimoji="0" lang="en-US" sz="1800" b="0" i="0" u="none" strike="noStrike" kern="1200" cap="none" spc="0" normalizeH="0" baseline="0" noProof="0" dirty="0" smtClean="0">
                <a:ln>
                  <a:noFill/>
                </a:ln>
                <a:effectLst/>
                <a:uLnTx/>
                <a:uFillTx/>
                <a:latin typeface="Arial"/>
                <a:ea typeface="+mn-ea"/>
                <a:cs typeface="+mn-cs"/>
              </a:rPr>
              <a:t>Add/Manage Templates</a:t>
            </a:r>
          </a:p>
          <a:p>
            <a:pPr marL="344488" marR="0" lvl="1" indent="-342900" algn="l" defTabSz="457200" rtl="0" eaLnBrk="1" fontAlgn="auto" latinLnBrk="0" hangingPunct="1">
              <a:lnSpc>
                <a:spcPct val="150000"/>
              </a:lnSpc>
              <a:spcBef>
                <a:spcPts val="600"/>
              </a:spcBef>
              <a:spcAft>
                <a:spcPts val="600"/>
              </a:spcAft>
              <a:buClrTx/>
              <a:buSzPct val="75000"/>
              <a:buFont typeface="Arial" pitchFamily="34" charset="0"/>
              <a:buChar char="•"/>
              <a:tabLst/>
              <a:defRPr/>
            </a:pPr>
            <a:r>
              <a:rPr kumimoji="0" lang="en-US" sz="1800" b="0" i="0" u="none" strike="noStrike" kern="0" cap="none" spc="0" normalizeH="0" baseline="0" noProof="0" dirty="0" smtClean="0">
                <a:ln>
                  <a:noFill/>
                </a:ln>
                <a:effectLst/>
                <a:uLnTx/>
                <a:uFillTx/>
                <a:latin typeface="Arial"/>
                <a:ea typeface="+mn-ea"/>
                <a:cs typeface="+mn-cs"/>
              </a:rPr>
              <a:t>Medicaid Primary Claims</a:t>
            </a:r>
          </a:p>
          <a:p>
            <a:pPr marL="344488" marR="0" lvl="1" indent="-342900" algn="l" defTabSz="457200" rtl="0" eaLnBrk="1" fontAlgn="auto" latinLnBrk="0" hangingPunct="1">
              <a:lnSpc>
                <a:spcPct val="150000"/>
              </a:lnSpc>
              <a:spcBef>
                <a:spcPts val="600"/>
              </a:spcBef>
              <a:spcAft>
                <a:spcPts val="600"/>
              </a:spcAft>
              <a:buClrTx/>
              <a:buSzPct val="75000"/>
              <a:buFont typeface="Arial" pitchFamily="34" charset="0"/>
              <a:buChar char="•"/>
              <a:tabLst/>
              <a:defRPr/>
            </a:pPr>
            <a:r>
              <a:rPr kumimoji="0" lang="en-US" sz="1800" b="0" i="0" u="none" strike="noStrike" kern="0" cap="none" spc="0" normalizeH="0" baseline="0" noProof="0" dirty="0" smtClean="0">
                <a:ln>
                  <a:noFill/>
                </a:ln>
                <a:effectLst/>
                <a:uLnTx/>
                <a:uFillTx/>
                <a:latin typeface="Arial"/>
                <a:ea typeface="+mn-ea"/>
                <a:cs typeface="+mn-cs"/>
              </a:rPr>
              <a:t>Medicaid (TPL) Third Party Liability Claims</a:t>
            </a:r>
          </a:p>
          <a:p>
            <a:pPr marL="344488" marR="0" lvl="1" indent="-342900" algn="l" defTabSz="457200" rtl="0" eaLnBrk="1" fontAlgn="auto" latinLnBrk="0" hangingPunct="1">
              <a:lnSpc>
                <a:spcPct val="150000"/>
              </a:lnSpc>
              <a:spcBef>
                <a:spcPts val="600"/>
              </a:spcBef>
              <a:spcAft>
                <a:spcPts val="600"/>
              </a:spcAft>
              <a:buClrTx/>
              <a:buSzPct val="75000"/>
              <a:buFont typeface="Arial" pitchFamily="34" charset="0"/>
              <a:buChar char="•"/>
              <a:tabLst/>
              <a:defRPr/>
            </a:pPr>
            <a:r>
              <a:rPr kumimoji="0" lang="en-US" sz="1800" b="0" i="0" u="none" strike="noStrike" kern="0" cap="none" spc="0" normalizeH="0" baseline="0" noProof="0" dirty="0" smtClean="0">
                <a:ln>
                  <a:noFill/>
                </a:ln>
                <a:effectLst/>
                <a:uLnTx/>
                <a:uFillTx/>
                <a:latin typeface="Arial"/>
                <a:ea typeface="+mn-ea"/>
                <a:cs typeface="+mn-cs"/>
              </a:rPr>
              <a:t>PPO/HMO Claims</a:t>
            </a:r>
          </a:p>
          <a:p>
            <a:pPr marL="344488" marR="0" lvl="1" indent="-342900" algn="l" defTabSz="457200" rtl="0" eaLnBrk="1" fontAlgn="auto" latinLnBrk="0" hangingPunct="1">
              <a:lnSpc>
                <a:spcPct val="150000"/>
              </a:lnSpc>
              <a:spcBef>
                <a:spcPts val="600"/>
              </a:spcBef>
              <a:spcAft>
                <a:spcPts val="600"/>
              </a:spcAft>
              <a:buClrTx/>
              <a:buSzPct val="75000"/>
              <a:buFont typeface="Arial" pitchFamily="34" charset="0"/>
              <a:buChar char="•"/>
              <a:tabLst/>
              <a:defRPr/>
            </a:pPr>
            <a:r>
              <a:rPr kumimoji="0" lang="en-US" sz="1800" b="0" i="0" u="none" strike="noStrike" kern="0" cap="none" spc="0" normalizeH="0" baseline="0" noProof="0" dirty="0" smtClean="0">
                <a:ln>
                  <a:noFill/>
                </a:ln>
                <a:effectLst/>
                <a:uLnTx/>
                <a:uFillTx/>
                <a:latin typeface="Arial"/>
                <a:ea typeface="+mn-ea"/>
                <a:cs typeface="+mn-cs"/>
              </a:rPr>
              <a:t>Medicare Replacement Plan Claims</a:t>
            </a:r>
          </a:p>
          <a:p>
            <a:pPr marL="344488" marR="0" lvl="1" indent="-342900" algn="l" defTabSz="457200" rtl="0" eaLnBrk="1" fontAlgn="auto" latinLnBrk="0" hangingPunct="1">
              <a:lnSpc>
                <a:spcPct val="150000"/>
              </a:lnSpc>
              <a:spcBef>
                <a:spcPts val="600"/>
              </a:spcBef>
              <a:spcAft>
                <a:spcPts val="600"/>
              </a:spcAft>
              <a:buClrTx/>
              <a:buSzPct val="75000"/>
              <a:buFont typeface="Arial" pitchFamily="34" charset="0"/>
              <a:buChar char="•"/>
              <a:tabLst/>
              <a:defRPr/>
            </a:pPr>
            <a:r>
              <a:rPr kumimoji="0" lang="en-US" sz="1800" b="0" i="0" u="none" strike="noStrike" kern="0" cap="none" spc="0" normalizeH="0" baseline="0" noProof="0" dirty="0" smtClean="0">
                <a:ln>
                  <a:noFill/>
                </a:ln>
                <a:effectLst/>
                <a:uLnTx/>
                <a:uFillTx/>
                <a:latin typeface="Arial"/>
                <a:ea typeface="+mn-ea"/>
                <a:cs typeface="+mn-cs"/>
              </a:rPr>
              <a:t>Medicare Primary Claims</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dirty="0">
              <a:ln>
                <a:noFill/>
              </a:ln>
              <a:solidFill>
                <a:srgbClr val="34BCBA"/>
              </a:solidFill>
              <a:effectLst/>
              <a:uLnTx/>
              <a:uFillTx/>
              <a:latin typeface="Arial"/>
              <a:ea typeface="+mn-ea"/>
              <a:cs typeface="+mn-cs"/>
            </a:endParaRPr>
          </a:p>
        </p:txBody>
      </p:sp>
    </p:spTree>
    <p:extLst>
      <p:ext uri="{BB962C8B-B14F-4D97-AF65-F5344CB8AC3E}">
        <p14:creationId xmlns:p14="http://schemas.microsoft.com/office/powerpoint/2010/main" val="33071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11/09/2017</a:t>
            </a:r>
            <a:endParaRPr lang="en-US"/>
          </a:p>
        </p:txBody>
      </p:sp>
      <p:sp>
        <p:nvSpPr>
          <p:cNvPr id="9" name="Rectangle 2"/>
          <p:cNvSpPr>
            <a:spLocks noGrp="1" noChangeArrowheads="1"/>
          </p:cNvSpPr>
          <p:nvPr>
            <p:ph type="title"/>
          </p:nvPr>
        </p:nvSpPr>
        <p:spPr>
          <a:xfrm>
            <a:off x="625477" y="1401761"/>
            <a:ext cx="12604750" cy="725488"/>
          </a:xfrm>
          <a:noFill/>
        </p:spPr>
        <p:txBody>
          <a:bodyPr/>
          <a:lstStyle/>
          <a:p>
            <a:r>
              <a:rPr lang="en-US" sz="4400" dirty="0"/>
              <a:t>New Mexico Medicaid Resources</a:t>
            </a:r>
            <a:endParaRPr lang="en-US" sz="4400" dirty="0" smtClean="0"/>
          </a:p>
        </p:txBody>
      </p:sp>
      <p:sp>
        <p:nvSpPr>
          <p:cNvPr id="10" name="Rectangle 3"/>
          <p:cNvSpPr txBox="1">
            <a:spLocks noChangeArrowheads="1"/>
          </p:cNvSpPr>
          <p:nvPr/>
        </p:nvSpPr>
        <p:spPr bwMode="auto">
          <a:xfrm>
            <a:off x="687072" y="2320607"/>
            <a:ext cx="12543155" cy="4926016"/>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457154" indent="-457154">
              <a:lnSpc>
                <a:spcPct val="150000"/>
              </a:lnSpc>
              <a:spcBef>
                <a:spcPts val="600"/>
              </a:spcBef>
              <a:spcAft>
                <a:spcPts val="600"/>
              </a:spcAft>
              <a:buSzPct val="75000"/>
              <a:buFont typeface="Arial" panose="020B0604020202020204" pitchFamily="34" charset="0"/>
              <a:buChar char="•"/>
            </a:pPr>
            <a:r>
              <a:rPr lang="en-US" sz="1900" dirty="0"/>
              <a:t>New Mexico Medicaid Online</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Information</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Login Screen Notices</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E-News Newsletters</a:t>
            </a:r>
          </a:p>
          <a:p>
            <a:pPr marL="457154" indent="-457154">
              <a:lnSpc>
                <a:spcPct val="150000"/>
              </a:lnSpc>
              <a:spcBef>
                <a:spcPts val="600"/>
              </a:spcBef>
              <a:spcAft>
                <a:spcPts val="600"/>
              </a:spcAft>
              <a:buSzPct val="75000"/>
              <a:buFont typeface="Arial" panose="020B0604020202020204" pitchFamily="34" charset="0"/>
              <a:buChar char="•"/>
            </a:pPr>
            <a:r>
              <a:rPr lang="en-US" sz="1900" dirty="0"/>
              <a:t>Medicaid Provider Relations Call Center</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Communication Updates </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Field Representative</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Webinars</a:t>
            </a:r>
          </a:p>
          <a:p>
            <a:pPr marL="457154" indent="-457154">
              <a:lnSpc>
                <a:spcPct val="150000"/>
              </a:lnSpc>
              <a:spcBef>
                <a:spcPts val="600"/>
              </a:spcBef>
              <a:spcAft>
                <a:spcPts val="600"/>
              </a:spcAft>
              <a:buSzPct val="75000"/>
              <a:buFont typeface="Arial" panose="020B0604020202020204" pitchFamily="34" charset="0"/>
              <a:buChar char="•"/>
            </a:pPr>
            <a:r>
              <a:rPr lang="en-US" sz="1900" dirty="0"/>
              <a:t>Open Forums and Live Training Sessions</a:t>
            </a:r>
          </a:p>
          <a:p>
            <a:pPr lvl="1"/>
            <a:r>
              <a:rPr lang="en-US" sz="2400" dirty="0"/>
              <a:t/>
            </a:r>
            <a:br>
              <a:rPr lang="en-US" sz="2400" dirty="0"/>
            </a:br>
            <a:r>
              <a:rPr lang="en-US" sz="2100" dirty="0"/>
              <a:t/>
            </a:r>
            <a:br>
              <a:rPr lang="en-US" sz="2100" dirty="0"/>
            </a:br>
            <a:endParaRPr lang="en-US" sz="21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smtClean="0">
              <a:solidFill>
                <a:srgbClr val="FFFFFE"/>
              </a:solidFill>
            </a:endParaRPr>
          </a:p>
        </p:txBody>
      </p:sp>
    </p:spTree>
    <p:extLst>
      <p:ext uri="{BB962C8B-B14F-4D97-AF65-F5344CB8AC3E}">
        <p14:creationId xmlns:p14="http://schemas.microsoft.com/office/powerpoint/2010/main" val="73493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dirty="0" smtClean="0"/>
              <a:t>February 22, 2018</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67</a:t>
            </a:fld>
            <a:endParaRPr lang="en-US" dirty="0"/>
          </a:p>
        </p:txBody>
      </p:sp>
      <p:sp>
        <p:nvSpPr>
          <p:cNvPr id="9" name="Rectangle 2"/>
          <p:cNvSpPr>
            <a:spLocks noGrp="1" noChangeArrowheads="1"/>
          </p:cNvSpPr>
          <p:nvPr>
            <p:ph type="title"/>
          </p:nvPr>
        </p:nvSpPr>
        <p:spPr>
          <a:xfrm>
            <a:off x="625475" y="1511300"/>
            <a:ext cx="12604750" cy="887411"/>
          </a:xfrm>
          <a:noFill/>
        </p:spPr>
        <p:txBody>
          <a:bodyPr/>
          <a:lstStyle/>
          <a:p>
            <a:r>
              <a:rPr lang="en-US" sz="3200" dirty="0" smtClean="0"/>
              <a:t>New Mexico Medicaid Resources </a:t>
            </a:r>
            <a:r>
              <a:rPr lang="en-US" sz="2800" i="1" dirty="0" smtClean="0"/>
              <a:t>Continued</a:t>
            </a:r>
          </a:p>
        </p:txBody>
      </p:sp>
      <p:sp>
        <p:nvSpPr>
          <p:cNvPr id="10" name="Rectangle 3"/>
          <p:cNvSpPr txBox="1">
            <a:spLocks noChangeArrowheads="1"/>
          </p:cNvSpPr>
          <p:nvPr/>
        </p:nvSpPr>
        <p:spPr bwMode="auto">
          <a:xfrm>
            <a:off x="687070" y="2320605"/>
            <a:ext cx="12543155" cy="516604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200" b="1" dirty="0"/>
              <a:t>New Mexico Medicaid Portal </a:t>
            </a:r>
            <a:r>
              <a:rPr lang="en-US" sz="1200" dirty="0"/>
              <a:t>– </a:t>
            </a:r>
            <a:r>
              <a:rPr lang="en-US" sz="1200" dirty="0">
                <a:hlinkClick r:id="rId3"/>
              </a:rPr>
              <a:t>https://</a:t>
            </a:r>
            <a:r>
              <a:rPr lang="en-US" sz="1200" dirty="0" smtClean="0">
                <a:hlinkClick r:id="rId3"/>
              </a:rPr>
              <a:t>nmmedicaid.portal.conduent.com/static/index.htm</a:t>
            </a:r>
            <a:r>
              <a:rPr lang="en-US" sz="1200" dirty="0" smtClean="0"/>
              <a:t> </a:t>
            </a:r>
            <a:endParaRPr lang="en-US" sz="1200" dirty="0"/>
          </a:p>
          <a:p>
            <a:r>
              <a:rPr lang="en-US" sz="1200" dirty="0" smtClean="0"/>
              <a:t>Claim </a:t>
            </a:r>
            <a:r>
              <a:rPr lang="en-US" sz="1200" dirty="0"/>
              <a:t>Inquiries, Eligibility Verification, Electronic Claim Submission, Provider Manuals, </a:t>
            </a:r>
            <a:r>
              <a:rPr lang="en-US" sz="1200" dirty="0" smtClean="0"/>
              <a:t>E-News</a:t>
            </a:r>
            <a:endParaRPr lang="en-US" sz="1200" dirty="0"/>
          </a:p>
          <a:p>
            <a:endParaRPr lang="en-US" sz="1200" dirty="0"/>
          </a:p>
          <a:p>
            <a:r>
              <a:rPr lang="en-US" sz="1200" b="1" dirty="0"/>
              <a:t>NM Human Services Department  </a:t>
            </a:r>
            <a:r>
              <a:rPr lang="en-US" sz="1200" dirty="0"/>
              <a:t>– </a:t>
            </a:r>
            <a:r>
              <a:rPr lang="en-US" sz="1200" dirty="0">
                <a:hlinkClick r:id="rId4"/>
              </a:rPr>
              <a:t>http://www.hsd.state.nm.us/mad/</a:t>
            </a:r>
            <a:endParaRPr lang="en-US" sz="1200" dirty="0"/>
          </a:p>
          <a:p>
            <a:r>
              <a:rPr lang="en-US" sz="1200" dirty="0"/>
              <a:t>Supplements, Memos, Provider Billing Packets and Policy</a:t>
            </a:r>
          </a:p>
          <a:p>
            <a:endParaRPr lang="en-US" sz="1200" dirty="0"/>
          </a:p>
          <a:p>
            <a:r>
              <a:rPr lang="en-US" sz="1200" b="1" dirty="0" smtClean="0"/>
              <a:t>Conduent </a:t>
            </a:r>
            <a:r>
              <a:rPr lang="en-US" sz="1200" b="1" dirty="0"/>
              <a:t>Provider Relations Call Center </a:t>
            </a:r>
            <a:r>
              <a:rPr lang="en-US" sz="1200" dirty="0"/>
              <a:t>– (800) </a:t>
            </a:r>
            <a:r>
              <a:rPr lang="en-US" sz="1200" dirty="0" smtClean="0"/>
              <a:t>299 - 7304 </a:t>
            </a:r>
            <a:r>
              <a:rPr lang="en-US" sz="1200" dirty="0"/>
              <a:t>option 6 or (505) </a:t>
            </a:r>
            <a:r>
              <a:rPr lang="en-US" sz="1200" dirty="0" smtClean="0"/>
              <a:t>246 - 0710 </a:t>
            </a:r>
            <a:r>
              <a:rPr lang="en-US" sz="1200" dirty="0"/>
              <a:t>option 6. </a:t>
            </a:r>
            <a:endParaRPr lang="en-US" sz="1200" dirty="0" smtClean="0"/>
          </a:p>
          <a:p>
            <a:r>
              <a:rPr lang="en-US" sz="1200" dirty="0" smtClean="0"/>
              <a:t>Claim </a:t>
            </a:r>
            <a:r>
              <a:rPr lang="en-US" sz="1200" dirty="0"/>
              <a:t>Status, Eligibility, Prior Authorization, Medicaid Updates</a:t>
            </a:r>
          </a:p>
          <a:p>
            <a:endParaRPr lang="en-US" sz="1200" dirty="0"/>
          </a:p>
          <a:p>
            <a:r>
              <a:rPr lang="en-US" sz="1200" b="1" dirty="0" smtClean="0"/>
              <a:t>Conduent Provider </a:t>
            </a:r>
            <a:r>
              <a:rPr lang="en-US" sz="1200" b="1" dirty="0"/>
              <a:t>Relations Helpdesk </a:t>
            </a:r>
            <a:r>
              <a:rPr lang="en-US" sz="1200" dirty="0"/>
              <a:t>– </a:t>
            </a:r>
            <a:r>
              <a:rPr lang="en-US" sz="1200" dirty="0" smtClean="0">
                <a:hlinkClick r:id="rId5"/>
              </a:rPr>
              <a:t>NMProviderSUPPORT@conduent.com </a:t>
            </a:r>
            <a:endParaRPr lang="en-US" sz="1200" dirty="0"/>
          </a:p>
          <a:p>
            <a:r>
              <a:rPr lang="en-US" sz="1200" dirty="0"/>
              <a:t>Claim research assistance and general Medicaid inquiries</a:t>
            </a:r>
          </a:p>
          <a:p>
            <a:endParaRPr lang="en-US" sz="1200" dirty="0"/>
          </a:p>
          <a:p>
            <a:r>
              <a:rPr lang="en-US" sz="1200" b="1" dirty="0"/>
              <a:t>Conduent </a:t>
            </a:r>
            <a:r>
              <a:rPr lang="en-US" sz="1200" b="1" dirty="0" smtClean="0"/>
              <a:t>HIPAA </a:t>
            </a:r>
            <a:r>
              <a:rPr lang="en-US" sz="1200" b="1" dirty="0"/>
              <a:t>Helpdesk </a:t>
            </a:r>
            <a:r>
              <a:rPr lang="en-US" sz="1200" dirty="0"/>
              <a:t>– </a:t>
            </a:r>
            <a:r>
              <a:rPr lang="en-US" sz="1200" dirty="0" smtClean="0">
                <a:hlinkClick r:id="rId6"/>
              </a:rPr>
              <a:t>HIPAA.Desk.NM@conduent.com</a:t>
            </a:r>
            <a:r>
              <a:rPr lang="en-US" sz="1200" dirty="0" smtClean="0"/>
              <a:t/>
            </a:r>
            <a:br>
              <a:rPr lang="en-US" sz="1200" dirty="0" smtClean="0"/>
            </a:br>
            <a:r>
              <a:rPr lang="en-US" sz="1200" dirty="0" smtClean="0"/>
              <a:t>Assistance </a:t>
            </a:r>
            <a:r>
              <a:rPr lang="en-US" sz="1200" dirty="0"/>
              <a:t>on NM Web Portal, EDI inquiries, and Online Claim Submission with DDE (Direct Data Entry)</a:t>
            </a:r>
          </a:p>
          <a:p>
            <a:endParaRPr lang="en-US" sz="1200" dirty="0"/>
          </a:p>
          <a:p>
            <a:r>
              <a:rPr lang="en-US" sz="1200" b="1" dirty="0"/>
              <a:t>Conduent </a:t>
            </a:r>
            <a:r>
              <a:rPr lang="en-US" sz="1200" b="1" dirty="0" smtClean="0"/>
              <a:t>Provider </a:t>
            </a:r>
            <a:r>
              <a:rPr lang="en-US" sz="1200" b="1" dirty="0"/>
              <a:t>Enrollment Helpdesk </a:t>
            </a:r>
            <a:r>
              <a:rPr lang="en-US" sz="1200" dirty="0"/>
              <a:t>- </a:t>
            </a:r>
            <a:r>
              <a:rPr lang="en-US" sz="1200" dirty="0" smtClean="0">
                <a:hlinkClick r:id="rId5"/>
              </a:rPr>
              <a:t>NMProviderSUPPORT@conduent.com </a:t>
            </a:r>
            <a:endParaRPr lang="en-US" sz="1200" dirty="0"/>
          </a:p>
          <a:p>
            <a:r>
              <a:rPr lang="en-US" sz="1200" dirty="0" smtClean="0"/>
              <a:t>Provider </a:t>
            </a:r>
            <a:r>
              <a:rPr lang="en-US" sz="1200" dirty="0"/>
              <a:t>Enrollment Applications, Forms &amp; Instructions</a:t>
            </a:r>
          </a:p>
          <a:p>
            <a:endParaRPr lang="en-US" sz="1200" dirty="0"/>
          </a:p>
          <a:p>
            <a:r>
              <a:rPr lang="en-US" sz="1200" b="1" dirty="0"/>
              <a:t>NM Medicaid Recipient Helpdesk </a:t>
            </a:r>
            <a:r>
              <a:rPr lang="en-US" sz="1200" dirty="0"/>
              <a:t>– (888) 997 – 2583 or (505) 247 – 1042</a:t>
            </a:r>
          </a:p>
          <a:p>
            <a:r>
              <a:rPr lang="en-US" sz="1200" dirty="0"/>
              <a:t>Eligibility inquiries, Fee-for-Service Replacement Medicaid Identification Card, Enroll or change a Managed Care Organization and Eligibility application </a:t>
            </a:r>
            <a:r>
              <a:rPr lang="en-US" sz="1200" dirty="0" smtClean="0"/>
              <a:t>status</a:t>
            </a:r>
          </a:p>
          <a:p>
            <a:endParaRPr lang="en-US" sz="1200" dirty="0" smtClean="0"/>
          </a:p>
          <a:p>
            <a:r>
              <a:rPr lang="en-US" sz="1200" b="1" dirty="0" smtClean="0"/>
              <a:t>Medical Assistance Division</a:t>
            </a:r>
            <a:r>
              <a:rPr lang="en-US" sz="1200" b="1" dirty="0"/>
              <a:t>, Program </a:t>
            </a:r>
            <a:r>
              <a:rPr lang="en-US" sz="1200" b="1" dirty="0" smtClean="0"/>
              <a:t>Rules </a:t>
            </a:r>
            <a:r>
              <a:rPr lang="en-US" sz="1200" dirty="0"/>
              <a:t>– </a:t>
            </a:r>
            <a:r>
              <a:rPr lang="en-US" sz="1200" dirty="0" smtClean="0">
                <a:hlinkClick r:id="rId7"/>
              </a:rPr>
              <a:t>http://www.hsd.state.nm.us/providers/rules-nm-administrative-code-.aspx</a:t>
            </a:r>
            <a:endParaRPr lang="en-US" sz="1200" dirty="0" smtClean="0"/>
          </a:p>
          <a:p>
            <a:r>
              <a:rPr lang="en-US" sz="1200" dirty="0" smtClean="0"/>
              <a:t>NMAC for Programs administered by the Medical Assistance Division</a:t>
            </a:r>
            <a:r>
              <a:rPr lang="en-US" sz="1400" dirty="0" smtClean="0"/>
              <a:t/>
            </a:r>
            <a:br>
              <a:rPr lang="en-US" sz="1400" dirty="0" smtClean="0"/>
            </a:br>
            <a:r>
              <a:rPr lang="en-US" sz="1400" dirty="0" smtClean="0"/>
              <a:t/>
            </a:r>
            <a:br>
              <a:rPr lang="en-US" sz="1400" dirty="0" smtClean="0"/>
            </a:br>
            <a:r>
              <a:rPr lang="en-US" sz="1200" b="1" dirty="0" smtClean="0"/>
              <a:t>Yes </a:t>
            </a:r>
            <a:r>
              <a:rPr lang="en-US" sz="1200" b="1" dirty="0"/>
              <a:t>New Mexico - </a:t>
            </a:r>
            <a:r>
              <a:rPr lang="en-US" sz="1200" dirty="0">
                <a:hlinkClick r:id="rId8"/>
              </a:rPr>
              <a:t>https://</a:t>
            </a:r>
            <a:r>
              <a:rPr lang="en-US" sz="1200" dirty="0" smtClean="0">
                <a:hlinkClick r:id="rId8"/>
              </a:rPr>
              <a:t>www.yes.state.nm.us/yesnm/home/index</a:t>
            </a:r>
            <a:r>
              <a:rPr lang="en-US" sz="1200" dirty="0" smtClean="0"/>
              <a:t/>
            </a:r>
            <a:br>
              <a:rPr lang="en-US" sz="1200" dirty="0" smtClean="0"/>
            </a:br>
            <a:r>
              <a:rPr lang="en-US" sz="1200" dirty="0" smtClean="0"/>
              <a:t>Apply, check, update, or renew Medical Assistance (Medicaid) benefits</a:t>
            </a:r>
            <a:endParaRPr lang="en-US" sz="1400" dirty="0" smtClean="0"/>
          </a:p>
          <a:p>
            <a:endParaRPr lang="en-US" sz="1400" dirty="0"/>
          </a:p>
          <a:p>
            <a:r>
              <a:rPr lang="en-US" sz="2400" dirty="0" smtClean="0"/>
              <a:t/>
            </a:r>
            <a:br>
              <a:rPr lang="en-US" sz="2400" dirty="0" smtClean="0"/>
            </a:br>
            <a:r>
              <a:rPr lang="en-US" sz="2100" dirty="0" smtClean="0"/>
              <a:t/>
            </a:r>
            <a:br>
              <a:rPr lang="en-US" sz="2100" dirty="0" smtClean="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smtClean="0"/>
              <a:t>Emergency Medical Services for Aliens (EMSA)</a:t>
            </a:r>
            <a:endParaRPr lang="en-US" dirty="0"/>
          </a:p>
        </p:txBody>
      </p:sp>
    </p:spTree>
    <p:extLst>
      <p:ext uri="{BB962C8B-B14F-4D97-AF65-F5344CB8AC3E}">
        <p14:creationId xmlns:p14="http://schemas.microsoft.com/office/powerpoint/2010/main" val="403402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65760" y="274320"/>
            <a:ext cx="12007215" cy="868680"/>
          </a:xfrm>
        </p:spPr>
        <p:txBody>
          <a:bodyPr>
            <a:noAutofit/>
          </a:bodyPr>
          <a:lstStyle/>
          <a:p>
            <a:r>
              <a:rPr lang="en-US" sz="4000" dirty="0"/>
              <a:t>Where Do I Get a Copy of Claim Form Instructions?</a:t>
            </a:r>
          </a:p>
        </p:txBody>
      </p:sp>
      <p:sp>
        <p:nvSpPr>
          <p:cNvPr id="5" name="Line 5"/>
          <p:cNvSpPr>
            <a:spLocks noChangeShapeType="1"/>
          </p:cNvSpPr>
          <p:nvPr/>
        </p:nvSpPr>
        <p:spPr bwMode="auto">
          <a:xfrm>
            <a:off x="13289280" y="2152650"/>
            <a:ext cx="0" cy="2876550"/>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lIns="130622" tIns="65311" rIns="130622" bIns="65311"/>
          <a:lstStyle/>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181" y="1251585"/>
            <a:ext cx="11132819" cy="57264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8"/>
          <p:cNvSpPr txBox="1">
            <a:spLocks noChangeArrowheads="1"/>
          </p:cNvSpPr>
          <p:nvPr/>
        </p:nvSpPr>
        <p:spPr bwMode="auto">
          <a:xfrm>
            <a:off x="12291060" y="5135880"/>
            <a:ext cx="2516505" cy="655118"/>
          </a:xfrm>
          <a:prstGeom prst="rect">
            <a:avLst/>
          </a:prstGeom>
          <a:noFill/>
          <a:ln w="9525">
            <a:noFill/>
            <a:miter lim="800000"/>
            <a:headEnd/>
            <a:tailEnd/>
          </a:ln>
        </p:spPr>
        <p:txBody>
          <a:bodyPr wrap="square" lIns="130622" tIns="65311" rIns="130622" bIns="65311">
            <a:spAutoFit/>
          </a:bodyPr>
          <a:lstStyle/>
          <a:p>
            <a:pPr eaLnBrk="1" hangingPunct="1"/>
            <a:r>
              <a:rPr lang="en-US" sz="3400" dirty="0">
                <a:solidFill>
                  <a:srgbClr val="C00000"/>
                </a:solidFill>
                <a:latin typeface="Times New Roman" pitchFamily="18" charset="0"/>
              </a:rPr>
              <a:t>Open file</a:t>
            </a:r>
          </a:p>
        </p:txBody>
      </p:sp>
      <p:sp>
        <p:nvSpPr>
          <p:cNvPr id="11" name="Text Box 6"/>
          <p:cNvSpPr txBox="1">
            <a:spLocks noChangeArrowheads="1"/>
          </p:cNvSpPr>
          <p:nvPr/>
        </p:nvSpPr>
        <p:spPr bwMode="auto">
          <a:xfrm>
            <a:off x="12291060" y="826770"/>
            <a:ext cx="2232660" cy="1178338"/>
          </a:xfrm>
          <a:prstGeom prst="rect">
            <a:avLst/>
          </a:prstGeom>
          <a:noFill/>
          <a:ln w="9525">
            <a:noFill/>
            <a:miter lim="800000"/>
            <a:headEnd/>
            <a:tailEnd/>
          </a:ln>
        </p:spPr>
        <p:txBody>
          <a:bodyPr wrap="square" lIns="130622" tIns="65311" rIns="130622" bIns="65311">
            <a:spAutoFit/>
          </a:bodyPr>
          <a:lstStyle/>
          <a:p>
            <a:pPr eaLnBrk="1" hangingPunct="1"/>
            <a:r>
              <a:rPr lang="en-US" sz="3400" dirty="0">
                <a:solidFill>
                  <a:srgbClr val="C00000"/>
                </a:solidFill>
                <a:latin typeface="Times New Roman" pitchFamily="18" charset="0"/>
              </a:rPr>
              <a:t>Scroll down</a:t>
            </a:r>
          </a:p>
        </p:txBody>
      </p:sp>
      <p:sp>
        <p:nvSpPr>
          <p:cNvPr id="9" name="Oval 8"/>
          <p:cNvSpPr/>
          <p:nvPr/>
        </p:nvSpPr>
        <p:spPr bwMode="auto">
          <a:xfrm>
            <a:off x="1219200" y="4937760"/>
            <a:ext cx="10728960" cy="246888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rgbClr val="C00000"/>
              </a:solidFill>
            </a:endParaRPr>
          </a:p>
        </p:txBody>
      </p:sp>
      <p:sp>
        <p:nvSpPr>
          <p:cNvPr id="4" name="Date Placeholder 3"/>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3929128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72" name="Text Box 20"/>
          <p:cNvSpPr txBox="1">
            <a:spLocks noChangeArrowheads="1"/>
          </p:cNvSpPr>
          <p:nvPr/>
        </p:nvSpPr>
        <p:spPr bwMode="auto">
          <a:xfrm>
            <a:off x="4511041" y="1661115"/>
            <a:ext cx="6382432" cy="885938"/>
          </a:xfrm>
          <a:prstGeom prst="rect">
            <a:avLst/>
          </a:prstGeom>
          <a:noFill/>
          <a:ln w="38100">
            <a:noFill/>
            <a:miter lim="800000"/>
            <a:headEnd/>
            <a:tailEnd/>
          </a:ln>
        </p:spPr>
        <p:txBody>
          <a:bodyPr wrap="none" lIns="130609" tIns="65305" rIns="130609" bIns="65305">
            <a:spAutoFit/>
          </a:bodyPr>
          <a:lstStyle/>
          <a:p>
            <a:pPr>
              <a:spcBef>
                <a:spcPct val="50000"/>
              </a:spcBef>
            </a:pPr>
            <a:r>
              <a:rPr lang="en-US" sz="4600" b="1" dirty="0">
                <a:solidFill>
                  <a:srgbClr val="34BCBA">
                    <a:lumMod val="50000"/>
                  </a:srgbClr>
                </a:solidFill>
              </a:rPr>
              <a:t> </a:t>
            </a:r>
            <a:r>
              <a:rPr lang="en-US" sz="4900" b="1" dirty="0" smtClean="0">
                <a:solidFill>
                  <a:srgbClr val="34BCBA">
                    <a:lumMod val="75000"/>
                  </a:srgbClr>
                </a:solidFill>
              </a:rPr>
              <a:t>91704900085000001</a:t>
            </a:r>
            <a:endParaRPr lang="en-US" sz="4900" b="1" dirty="0">
              <a:solidFill>
                <a:srgbClr val="34BCBA">
                  <a:lumMod val="75000"/>
                </a:srgbClr>
              </a:solidFill>
            </a:endParaRPr>
          </a:p>
        </p:txBody>
      </p:sp>
      <p:sp>
        <p:nvSpPr>
          <p:cNvPr id="100355" name="Line 3"/>
          <p:cNvSpPr>
            <a:spLocks noChangeShapeType="1"/>
          </p:cNvSpPr>
          <p:nvPr/>
        </p:nvSpPr>
        <p:spPr bwMode="auto">
          <a:xfrm flipH="1">
            <a:off x="4267200" y="2324103"/>
            <a:ext cx="609600" cy="63590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6" name="Text Box 4"/>
          <p:cNvSpPr txBox="1">
            <a:spLocks noChangeArrowheads="1"/>
          </p:cNvSpPr>
          <p:nvPr/>
        </p:nvSpPr>
        <p:spPr bwMode="auto">
          <a:xfrm>
            <a:off x="731520" y="2468882"/>
            <a:ext cx="3535680" cy="5487198"/>
          </a:xfrm>
          <a:prstGeom prst="rect">
            <a:avLst/>
          </a:prstGeom>
          <a:solidFill>
            <a:srgbClr val="00B0F0">
              <a:alpha val="50000"/>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rPr>
              <a:t>The first digit indicates what the claim “media” is:</a:t>
            </a:r>
          </a:p>
          <a:p>
            <a:pPr>
              <a:spcBef>
                <a:spcPct val="50000"/>
              </a:spcBef>
            </a:pPr>
            <a:r>
              <a:rPr lang="en-US" sz="2400" b="1" dirty="0">
                <a:solidFill>
                  <a:srgbClr val="000000"/>
                </a:solidFill>
              </a:rPr>
              <a:t>2 = electronic crossover</a:t>
            </a:r>
          </a:p>
          <a:p>
            <a:pPr>
              <a:spcBef>
                <a:spcPct val="50000"/>
              </a:spcBef>
            </a:pPr>
            <a:r>
              <a:rPr lang="en-US" sz="2400" b="1" dirty="0">
                <a:solidFill>
                  <a:srgbClr val="000000"/>
                </a:solidFill>
              </a:rPr>
              <a:t>3 = other electronic claim</a:t>
            </a:r>
          </a:p>
          <a:p>
            <a:pPr>
              <a:spcBef>
                <a:spcPct val="50000"/>
              </a:spcBef>
            </a:pPr>
            <a:r>
              <a:rPr lang="en-US" sz="2400" b="1" dirty="0">
                <a:solidFill>
                  <a:srgbClr val="000000"/>
                </a:solidFill>
              </a:rPr>
              <a:t>4 = system generated            claim or adjustment</a:t>
            </a:r>
          </a:p>
          <a:p>
            <a:pPr>
              <a:spcBef>
                <a:spcPct val="50000"/>
              </a:spcBef>
            </a:pPr>
            <a:r>
              <a:rPr lang="en-US" sz="2400" b="1" dirty="0">
                <a:solidFill>
                  <a:srgbClr val="000000"/>
                </a:solidFill>
              </a:rPr>
              <a:t>8 = paper claim</a:t>
            </a:r>
          </a:p>
          <a:p>
            <a:pPr>
              <a:spcBef>
                <a:spcPct val="50000"/>
              </a:spcBef>
            </a:pPr>
            <a:r>
              <a:rPr lang="en-US" sz="2400" b="1" dirty="0">
                <a:solidFill>
                  <a:srgbClr val="000000"/>
                </a:solidFill>
              </a:rPr>
              <a:t>9 = Web portal claim entry</a:t>
            </a:r>
          </a:p>
        </p:txBody>
      </p:sp>
      <p:sp>
        <p:nvSpPr>
          <p:cNvPr id="100357" name="Line 5"/>
          <p:cNvSpPr>
            <a:spLocks noChangeShapeType="1"/>
          </p:cNvSpPr>
          <p:nvPr/>
        </p:nvSpPr>
        <p:spPr bwMode="auto">
          <a:xfrm>
            <a:off x="5536400" y="2419904"/>
            <a:ext cx="0" cy="144203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8" name="Text Box 6"/>
          <p:cNvSpPr txBox="1">
            <a:spLocks noChangeArrowheads="1"/>
          </p:cNvSpPr>
          <p:nvPr/>
        </p:nvSpPr>
        <p:spPr bwMode="auto">
          <a:xfrm>
            <a:off x="4754880" y="3861936"/>
            <a:ext cx="1828800" cy="2347877"/>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rPr>
              <a:t>The last two digits of the year the claim was received</a:t>
            </a:r>
          </a:p>
        </p:txBody>
      </p:sp>
      <p:sp>
        <p:nvSpPr>
          <p:cNvPr id="100359" name="Line 7"/>
          <p:cNvSpPr>
            <a:spLocks noChangeShapeType="1"/>
          </p:cNvSpPr>
          <p:nvPr/>
        </p:nvSpPr>
        <p:spPr bwMode="auto">
          <a:xfrm>
            <a:off x="6583680" y="2419904"/>
            <a:ext cx="853440" cy="210238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0" name="Text Box 8"/>
          <p:cNvSpPr txBox="1">
            <a:spLocks noChangeArrowheads="1"/>
          </p:cNvSpPr>
          <p:nvPr/>
        </p:nvSpPr>
        <p:spPr bwMode="auto">
          <a:xfrm>
            <a:off x="6827520" y="4518663"/>
            <a:ext cx="219456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The numeric day of the year.</a:t>
            </a:r>
          </a:p>
        </p:txBody>
      </p:sp>
      <p:sp>
        <p:nvSpPr>
          <p:cNvPr id="100361" name="Line 9"/>
          <p:cNvSpPr>
            <a:spLocks noChangeShapeType="1"/>
          </p:cNvSpPr>
          <p:nvPr/>
        </p:nvSpPr>
        <p:spPr bwMode="auto">
          <a:xfrm>
            <a:off x="6185042" y="6209812"/>
            <a:ext cx="398637" cy="229087"/>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2" name="Line 10"/>
          <p:cNvSpPr>
            <a:spLocks noChangeShapeType="1"/>
          </p:cNvSpPr>
          <p:nvPr/>
        </p:nvSpPr>
        <p:spPr bwMode="auto">
          <a:xfrm flipH="1">
            <a:off x="6583680" y="6250986"/>
            <a:ext cx="721246" cy="187913"/>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3" name="Text Box 11"/>
          <p:cNvSpPr txBox="1">
            <a:spLocks noChangeArrowheads="1"/>
          </p:cNvSpPr>
          <p:nvPr/>
        </p:nvSpPr>
        <p:spPr bwMode="auto">
          <a:xfrm>
            <a:off x="4998720" y="6438903"/>
            <a:ext cx="743712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This is the Julian Date - this represents the date the claim was received by </a:t>
            </a:r>
            <a:r>
              <a:rPr lang="en-US" b="1" dirty="0" smtClean="0">
                <a:solidFill>
                  <a:srgbClr val="000000"/>
                </a:solidFill>
              </a:rPr>
              <a:t>Conduent: </a:t>
            </a:r>
            <a:r>
              <a:rPr lang="en-US" b="1" dirty="0">
                <a:solidFill>
                  <a:srgbClr val="000000"/>
                </a:solidFill>
              </a:rPr>
              <a:t>this claim was received the 49</a:t>
            </a:r>
            <a:r>
              <a:rPr lang="en-US" b="1" baseline="30000" dirty="0">
                <a:solidFill>
                  <a:srgbClr val="000000"/>
                </a:solidFill>
              </a:rPr>
              <a:t>th</a:t>
            </a:r>
            <a:r>
              <a:rPr lang="en-US" b="1" dirty="0">
                <a:solidFill>
                  <a:srgbClr val="000000"/>
                </a:solidFill>
              </a:rPr>
              <a:t> day of </a:t>
            </a:r>
            <a:r>
              <a:rPr lang="en-US" b="1" dirty="0" smtClean="0">
                <a:solidFill>
                  <a:srgbClr val="000000"/>
                </a:solidFill>
              </a:rPr>
              <a:t>2017, </a:t>
            </a:r>
            <a:r>
              <a:rPr lang="en-US" b="1" dirty="0">
                <a:solidFill>
                  <a:srgbClr val="000000"/>
                </a:solidFill>
              </a:rPr>
              <a:t>or February 18, </a:t>
            </a:r>
            <a:r>
              <a:rPr lang="en-US" b="1" dirty="0" smtClean="0">
                <a:solidFill>
                  <a:srgbClr val="000000"/>
                </a:solidFill>
              </a:rPr>
              <a:t>2017</a:t>
            </a:r>
            <a:endParaRPr lang="en-US" b="1" dirty="0">
              <a:solidFill>
                <a:srgbClr val="000000"/>
              </a:solidFill>
            </a:endParaRPr>
          </a:p>
        </p:txBody>
      </p:sp>
      <p:sp>
        <p:nvSpPr>
          <p:cNvPr id="100364" name="Line 12"/>
          <p:cNvSpPr>
            <a:spLocks noChangeShapeType="1"/>
          </p:cNvSpPr>
          <p:nvPr/>
        </p:nvSpPr>
        <p:spPr bwMode="auto">
          <a:xfrm>
            <a:off x="7702257" y="2388956"/>
            <a:ext cx="866390" cy="9204"/>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5" name="Line 13"/>
          <p:cNvSpPr>
            <a:spLocks noChangeShapeType="1"/>
          </p:cNvSpPr>
          <p:nvPr/>
        </p:nvSpPr>
        <p:spPr bwMode="auto">
          <a:xfrm>
            <a:off x="8412480" y="2457086"/>
            <a:ext cx="0" cy="100584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6" name="Text Box 14"/>
          <p:cNvSpPr txBox="1">
            <a:spLocks noChangeArrowheads="1"/>
          </p:cNvSpPr>
          <p:nvPr/>
        </p:nvSpPr>
        <p:spPr bwMode="auto">
          <a:xfrm>
            <a:off x="7559040" y="3329941"/>
            <a:ext cx="2560320" cy="53199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Batch number</a:t>
            </a:r>
          </a:p>
        </p:txBody>
      </p:sp>
      <p:sp>
        <p:nvSpPr>
          <p:cNvPr id="100367" name="Line 15"/>
          <p:cNvSpPr>
            <a:spLocks noChangeShapeType="1"/>
          </p:cNvSpPr>
          <p:nvPr/>
        </p:nvSpPr>
        <p:spPr bwMode="auto">
          <a:xfrm>
            <a:off x="5897365" y="2379752"/>
            <a:ext cx="947963" cy="1840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8" name="Line 16"/>
          <p:cNvSpPr>
            <a:spLocks noChangeShapeType="1"/>
          </p:cNvSpPr>
          <p:nvPr/>
        </p:nvSpPr>
        <p:spPr bwMode="auto">
          <a:xfrm>
            <a:off x="5260369" y="2379752"/>
            <a:ext cx="48768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9" name="Line 17"/>
          <p:cNvSpPr>
            <a:spLocks noChangeShapeType="1"/>
          </p:cNvSpPr>
          <p:nvPr/>
        </p:nvSpPr>
        <p:spPr bwMode="auto">
          <a:xfrm flipV="1">
            <a:off x="10119361" y="2379752"/>
            <a:ext cx="609600" cy="1840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0" name="Line 18"/>
          <p:cNvSpPr>
            <a:spLocks noChangeShapeType="1"/>
          </p:cNvSpPr>
          <p:nvPr/>
        </p:nvSpPr>
        <p:spPr bwMode="auto">
          <a:xfrm>
            <a:off x="10544025" y="2379752"/>
            <a:ext cx="0" cy="25396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1" name="Text Box 19"/>
          <p:cNvSpPr txBox="1">
            <a:spLocks noChangeArrowheads="1"/>
          </p:cNvSpPr>
          <p:nvPr/>
        </p:nvSpPr>
        <p:spPr bwMode="auto">
          <a:xfrm>
            <a:off x="9715447" y="4937763"/>
            <a:ext cx="3939592" cy="93210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The claim number within the batch.</a:t>
            </a:r>
          </a:p>
        </p:txBody>
      </p:sp>
      <p:sp>
        <p:nvSpPr>
          <p:cNvPr id="22" name="TextBox 21"/>
          <p:cNvSpPr txBox="1"/>
          <p:nvPr/>
        </p:nvSpPr>
        <p:spPr>
          <a:xfrm>
            <a:off x="731520" y="457200"/>
            <a:ext cx="12192000" cy="808994"/>
          </a:xfrm>
          <a:prstGeom prst="rect">
            <a:avLst/>
          </a:prstGeom>
          <a:noFill/>
        </p:spPr>
        <p:txBody>
          <a:bodyPr wrap="square" lIns="130609" tIns="65305" rIns="130609" bIns="65305" rtlCol="0">
            <a:spAutoFit/>
          </a:bodyPr>
          <a:lstStyle/>
          <a:p>
            <a:r>
              <a:rPr lang="en-US" sz="4400" dirty="0"/>
              <a:t>What is a Transaction Control Number (TCN)?</a:t>
            </a:r>
          </a:p>
        </p:txBody>
      </p:sp>
      <p:sp>
        <p:nvSpPr>
          <p:cNvPr id="2" name="Rectangle 1"/>
          <p:cNvSpPr/>
          <p:nvPr/>
        </p:nvSpPr>
        <p:spPr bwMode="auto">
          <a:xfrm>
            <a:off x="11826240" y="1743662"/>
            <a:ext cx="2438400" cy="3055904"/>
          </a:xfrm>
          <a:prstGeom prst="rect">
            <a:avLst/>
          </a:prstGeom>
          <a:solidFill>
            <a:srgbClr val="90D1FE"/>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r>
              <a:rPr lang="en-US" sz="2400" b="1" dirty="0">
                <a:solidFill>
                  <a:srgbClr val="000000"/>
                </a:solidFill>
                <a:cs typeface="Times New Roman" pitchFamily="18" charset="0"/>
              </a:rPr>
              <a:t>The twelfth  digit in an adjustment/ void TCN will either be:</a:t>
            </a:r>
          </a:p>
          <a:p>
            <a:endParaRPr lang="en-US" sz="2400" b="1" dirty="0">
              <a:solidFill>
                <a:srgbClr val="000000"/>
              </a:solidFill>
              <a:cs typeface="Times New Roman" pitchFamily="18" charset="0"/>
            </a:endParaRPr>
          </a:p>
          <a:p>
            <a:r>
              <a:rPr lang="en-US" sz="2400" b="1" dirty="0">
                <a:solidFill>
                  <a:srgbClr val="000000"/>
                </a:solidFill>
                <a:cs typeface="Times New Roman" pitchFamily="18" charset="0"/>
              </a:rPr>
              <a:t>1=  Debit</a:t>
            </a:r>
          </a:p>
          <a:p>
            <a:r>
              <a:rPr lang="en-US" sz="2400" b="1" dirty="0">
                <a:solidFill>
                  <a:srgbClr val="000000"/>
                </a:solidFill>
                <a:cs typeface="Times New Roman" pitchFamily="18" charset="0"/>
              </a:rPr>
              <a:t>2= Credit</a:t>
            </a:r>
          </a:p>
        </p:txBody>
      </p:sp>
      <p:cxnSp>
        <p:nvCxnSpPr>
          <p:cNvPr id="6" name="Straight Connector 5"/>
          <p:cNvCxnSpPr>
            <a:stCxn id="32" idx="0"/>
          </p:cNvCxnSpPr>
          <p:nvPr/>
        </p:nvCxnSpPr>
        <p:spPr bwMode="auto">
          <a:xfrm>
            <a:off x="8839200" y="1727467"/>
            <a:ext cx="2987040" cy="16193"/>
          </a:xfrm>
          <a:prstGeom prst="line">
            <a:avLst/>
          </a:prstGeom>
          <a:solidFill>
            <a:schemeClr val="folHlink"/>
          </a:solidFill>
          <a:ln w="31750" cap="flat" cmpd="sng" algn="ctr">
            <a:solidFill>
              <a:schemeClr val="accent1"/>
            </a:solidFill>
            <a:prstDash val="solid"/>
            <a:round/>
            <a:headEnd type="none" w="med" len="med"/>
            <a:tailEnd type="none" w="med" len="med"/>
          </a:ln>
          <a:effectLst/>
        </p:spPr>
      </p:cxnSp>
      <p:sp>
        <p:nvSpPr>
          <p:cNvPr id="32" name="Line 13"/>
          <p:cNvSpPr>
            <a:spLocks noChangeShapeType="1"/>
          </p:cNvSpPr>
          <p:nvPr/>
        </p:nvSpPr>
        <p:spPr bwMode="auto">
          <a:xfrm>
            <a:off x="8839200" y="1727467"/>
            <a:ext cx="0" cy="19277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3" name="Date Placeholder 2"/>
          <p:cNvSpPr>
            <a:spLocks noGrp="1"/>
          </p:cNvSpPr>
          <p:nvPr>
            <p:ph type="dt" sz="half" idx="10"/>
          </p:nvPr>
        </p:nvSpPr>
        <p:spPr>
          <a:xfrm>
            <a:off x="477523" y="7627623"/>
            <a:ext cx="1385195" cy="438150"/>
          </a:xfrm>
        </p:spPr>
        <p:txBody>
          <a:bodyPr/>
          <a:lstStyle/>
          <a:p>
            <a:r>
              <a:rPr lang="en-US" smtClean="0">
                <a:solidFill>
                  <a:prstClr val="black">
                    <a:tint val="75000"/>
                  </a:prstClr>
                </a:solidFill>
                <a:latin typeface="+mn-lt"/>
              </a:rPr>
              <a:t>11/09/2017</a:t>
            </a:r>
            <a:endParaRPr lang="en-US" dirty="0">
              <a:solidFill>
                <a:prstClr val="black">
                  <a:tint val="75000"/>
                </a:prstClr>
              </a:solidFill>
              <a:latin typeface="+mn-lt"/>
            </a:endParaRPr>
          </a:p>
        </p:txBody>
      </p:sp>
    </p:spTree>
    <p:extLst>
      <p:ext uri="{BB962C8B-B14F-4D97-AF65-F5344CB8AC3E}">
        <p14:creationId xmlns:p14="http://schemas.microsoft.com/office/powerpoint/2010/main" val="2515279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7785735" cy="1371600"/>
          </a:xfrm>
          <a:solidFill>
            <a:schemeClr val="bg1"/>
          </a:solidFill>
        </p:spPr>
        <p:txBody>
          <a:bodyPr/>
          <a:lstStyle/>
          <a:p>
            <a:r>
              <a:rPr lang="en-US" dirty="0" smtClean="0">
                <a:solidFill>
                  <a:schemeClr val="tx1"/>
                </a:solidFill>
              </a:rPr>
              <a:t>Timely Filing</a:t>
            </a:r>
            <a:endParaRPr lang="en-US" dirty="0">
              <a:solidFill>
                <a:schemeClr val="tx1"/>
              </a:solidFill>
            </a:endParaRP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343968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10297</TotalTime>
  <Words>2271</Words>
  <Application>Microsoft Office PowerPoint</Application>
  <PresentationFormat>Custom</PresentationFormat>
  <Paragraphs>365</Paragraphs>
  <Slides>68</Slides>
  <Notes>21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Conduent_PPT_Template_White_6Jan</vt:lpstr>
      <vt:lpstr>Online Claims Entry UB-04</vt:lpstr>
      <vt:lpstr>Purpose</vt:lpstr>
      <vt:lpstr>Objectives</vt:lpstr>
      <vt:lpstr>Getting Access to Bill on the Web Portal</vt:lpstr>
      <vt:lpstr>Claim Form Instructions</vt:lpstr>
      <vt:lpstr>Where Do I Get a Copy of Claim Form Instructions? </vt:lpstr>
      <vt:lpstr>Where Do I Get a Copy of Claim Form Instructions?</vt:lpstr>
      <vt:lpstr>PowerPoint Presentation</vt:lpstr>
      <vt:lpstr>Timely Filing</vt:lpstr>
      <vt:lpstr>Timely Filing</vt:lpstr>
      <vt:lpstr>Timely Filing</vt:lpstr>
      <vt:lpstr>PowerPoint Presentation</vt:lpstr>
      <vt:lpstr>New Hospital Outpatient Payment Method</vt:lpstr>
      <vt:lpstr>Hospital Outpatient Payment Method for New Mexico Medicaid</vt:lpstr>
      <vt:lpstr>New Hospital Outpatient Payment Method for New Mexico Medicaid</vt:lpstr>
      <vt:lpstr>Add/Manage Templates</vt:lpstr>
      <vt:lpstr>UB-04 Add Claim Template</vt:lpstr>
      <vt:lpstr>UB-04 Add Claim Template</vt:lpstr>
      <vt:lpstr>UB-04 Add Claim Template</vt:lpstr>
      <vt:lpstr>UB-04 Add Claim Template</vt:lpstr>
      <vt:lpstr>UB-04 Add Claim Template</vt:lpstr>
      <vt:lpstr>UB-04 Add Claim Template</vt:lpstr>
      <vt:lpstr>UB-04 Add Claim Template</vt:lpstr>
      <vt:lpstr>UB-04 Add Claim Template</vt:lpstr>
      <vt:lpstr>UB-04 Add Claim Template</vt:lpstr>
      <vt:lpstr>UB-04 Manage Claim Template</vt:lpstr>
      <vt:lpstr>Medicaid Primary Web Portal Claim Submission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TPL, HMO and PPO Web Portal Claim Submission</vt:lpstr>
      <vt:lpstr>Third Party Liability (TPL) Tips</vt:lpstr>
      <vt:lpstr>Other Primary Insurance Tips</vt:lpstr>
      <vt:lpstr>TPL, HMO, and PPO Web Portal Claim Submission</vt:lpstr>
      <vt:lpstr>PowerPoint Presentation</vt:lpstr>
      <vt:lpstr>Medicaid TPL Claim Example</vt:lpstr>
      <vt:lpstr>Medicaid Co-Payment Web Portal Claim Submission</vt:lpstr>
      <vt:lpstr>PPO/HMO Co-Pay Tips</vt:lpstr>
      <vt:lpstr>PPO/HMO Co-pay Claim </vt:lpstr>
      <vt:lpstr>PowerPoint Presentation</vt:lpstr>
      <vt:lpstr>Medicare Replacement Plan Web Portal Claim Submission</vt:lpstr>
      <vt:lpstr>Medicare Replacement Plan</vt:lpstr>
      <vt:lpstr>Medicare Replacement Plan</vt:lpstr>
      <vt:lpstr>Medicare Replacement Plan</vt:lpstr>
      <vt:lpstr>Medicare Replacement Plan</vt:lpstr>
      <vt:lpstr>Medicare Primary Web Portal Claim Submission</vt:lpstr>
      <vt:lpstr>Medicare Primary Claims</vt:lpstr>
      <vt:lpstr>Medicare Primary Claims</vt:lpstr>
      <vt:lpstr>Medicare Primary Claims</vt:lpstr>
      <vt:lpstr>Medicare Primary Claims</vt:lpstr>
      <vt:lpstr>Inpatient Claims for Medicare Part B Only Clients</vt:lpstr>
      <vt:lpstr>Inpatient Claims for Medicare Part B-Only Clients</vt:lpstr>
      <vt:lpstr>Inpatient Claims for Medicare Part B-Only Clients </vt:lpstr>
      <vt:lpstr>Inpatient Claims for Medicare Part B-Only Clients </vt:lpstr>
      <vt:lpstr>Inpatient Claims for Medicare Part B-Only Clients </vt:lpstr>
      <vt:lpstr>Inpatient Claims for Medicare Part B-Only Clients</vt:lpstr>
      <vt:lpstr>UB-04 Tips</vt:lpstr>
      <vt:lpstr>UB-04 Tips</vt:lpstr>
      <vt:lpstr>Summary</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Cortes, Luis E</cp:lastModifiedBy>
  <cp:revision>98</cp:revision>
  <dcterms:created xsi:type="dcterms:W3CDTF">2017-01-18T18:41:02Z</dcterms:created>
  <dcterms:modified xsi:type="dcterms:W3CDTF">2018-10-25T20:12:58Z</dcterms:modified>
</cp:coreProperties>
</file>